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86" r:id="rId4"/>
    <p:sldId id="287" r:id="rId5"/>
    <p:sldId id="289" r:id="rId6"/>
    <p:sldId id="288"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68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052 Template Se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0F4E56-9778-4D6A-BCF9-A106007317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F4E56-9778-4D6A-BCF9-A106007317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F4E56-9778-4D6A-BCF9-A106007317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F4E56-9778-4D6A-BCF9-A106007317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F4E56-9778-4D6A-BCF9-A1060073179C}"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F4E56-9778-4D6A-BCF9-A1060073179C}"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F4E56-9778-4D6A-BCF9-A1060073179C}" type="datetimeFigureOut">
              <a:rPr lang="en-US" smtClean="0"/>
              <a:pPr/>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0F4E56-9778-4D6A-BCF9-A1060073179C}" type="datetimeFigureOut">
              <a:rPr lang="en-US" smtClean="0"/>
              <a:pPr/>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F4E56-9778-4D6A-BCF9-A1060073179C}" type="datetimeFigureOut">
              <a:rPr lang="en-US" smtClean="0"/>
              <a:pPr/>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F4E56-9778-4D6A-BCF9-A1060073179C}"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F4E56-9778-4D6A-BCF9-A1060073179C}"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452E8-E339-4E41-BE07-4E46FDD343CB}" type="slidenum">
              <a:rPr lang="en-US" smtClean="0"/>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052 Template Set.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F4E56-9778-4D6A-BCF9-A1060073179C}" type="datetimeFigureOut">
              <a:rPr lang="en-US" smtClean="0"/>
              <a:pPr/>
              <a:t>9/24/2015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452E8-E339-4E41-BE07-4E46FDD343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7QL_uG2GSZo" TargetMode="External"/><Relationship Id="rId2" Type="http://schemas.openxmlformats.org/officeDocument/2006/relationships/hyperlink" Target="http://www.youtube.com/watch?v=tGbU5T25tP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p:spPr>
        <p:txBody>
          <a:bodyPr/>
          <a:lstStyle/>
          <a:p>
            <a:r>
              <a:rPr lang="en-US" dirty="0" smtClean="0">
                <a:solidFill>
                  <a:srgbClr val="FFFF00"/>
                </a:solidFill>
                <a:effectLst>
                  <a:outerShdw blurRad="38100" dist="38100" dir="2700000" algn="tl">
                    <a:srgbClr val="000000">
                      <a:alpha val="43137"/>
                    </a:srgbClr>
                  </a:outerShdw>
                </a:effectLst>
              </a:rPr>
              <a:t>The Industrial Revolution</a:t>
            </a:r>
            <a:br>
              <a:rPr lang="en-US" dirty="0" smtClean="0">
                <a:solidFill>
                  <a:srgbClr val="FFFF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1700-1900</a:t>
            </a:r>
            <a:endParaRPr lang="en-US"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cstate="print"/>
          <a:srcRect/>
          <a:stretch>
            <a:fillRect/>
          </a:stretch>
        </p:blipFill>
        <p:spPr bwMode="auto">
          <a:xfrm>
            <a:off x="304800" y="179388"/>
            <a:ext cx="3505200" cy="256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p:cNvPicPr>
            <a:picLocks noChangeAspect="1" noChangeArrowheads="1"/>
          </p:cNvPicPr>
          <p:nvPr/>
        </p:nvPicPr>
        <p:blipFill>
          <a:blip r:embed="rId3" cstate="print"/>
          <a:srcRect/>
          <a:stretch>
            <a:fillRect/>
          </a:stretch>
        </p:blipFill>
        <p:spPr bwMode="auto">
          <a:xfrm>
            <a:off x="5330825" y="4038600"/>
            <a:ext cx="3584575" cy="265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p:cNvPicPr>
            <a:picLocks noChangeAspect="1" noChangeArrowheads="1"/>
          </p:cNvPicPr>
          <p:nvPr/>
        </p:nvPicPr>
        <p:blipFill>
          <a:blip r:embed="rId4" cstate="print"/>
          <a:srcRect/>
          <a:stretch>
            <a:fillRect/>
          </a:stretch>
        </p:blipFill>
        <p:spPr bwMode="auto">
          <a:xfrm>
            <a:off x="296863" y="4038600"/>
            <a:ext cx="3546475" cy="262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p:cNvPicPr>
            <a:picLocks noChangeAspect="1" noChangeArrowheads="1"/>
          </p:cNvPicPr>
          <p:nvPr/>
        </p:nvPicPr>
        <p:blipFill>
          <a:blip r:embed="rId5" cstate="print"/>
          <a:srcRect/>
          <a:stretch>
            <a:fillRect/>
          </a:stretch>
        </p:blipFill>
        <p:spPr bwMode="auto">
          <a:xfrm>
            <a:off x="5257800" y="204788"/>
            <a:ext cx="3657600" cy="256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Changes in the Textile Industry</a:t>
            </a:r>
            <a:endParaRPr lang="en-US" dirty="0">
              <a:solidFill>
                <a:srgbClr val="FFC000"/>
              </a:solidFill>
            </a:endParaRPr>
          </a:p>
        </p:txBody>
      </p:sp>
      <p:sp>
        <p:nvSpPr>
          <p:cNvPr id="3" name="Content Placeholder 2"/>
          <p:cNvSpPr>
            <a:spLocks noGrp="1"/>
          </p:cNvSpPr>
          <p:nvPr>
            <p:ph idx="1"/>
          </p:nvPr>
        </p:nvSpPr>
        <p:spPr>
          <a:xfrm>
            <a:off x="457200" y="1600200"/>
            <a:ext cx="5867400" cy="4525963"/>
          </a:xfrm>
        </p:spPr>
        <p:txBody>
          <a:bodyPr>
            <a:normAutofit fontScale="92500" lnSpcReduction="20000"/>
          </a:bodyPr>
          <a:lstStyle/>
          <a:p>
            <a:r>
              <a:rPr lang="en-US" dirty="0" smtClean="0">
                <a:solidFill>
                  <a:schemeClr val="bg1"/>
                </a:solidFill>
              </a:rPr>
              <a:t>Weavers work faster with flying shuttles and spinning jennies</a:t>
            </a:r>
          </a:p>
          <a:p>
            <a:r>
              <a:rPr lang="en-US" dirty="0" smtClean="0">
                <a:solidFill>
                  <a:schemeClr val="bg1"/>
                </a:solidFill>
              </a:rPr>
              <a:t>Water frame uses water power to drive spinning wheels</a:t>
            </a:r>
          </a:p>
          <a:p>
            <a:r>
              <a:rPr lang="en-US" dirty="0" smtClean="0">
                <a:solidFill>
                  <a:schemeClr val="bg1"/>
                </a:solidFill>
              </a:rPr>
              <a:t>Power loom, spinning mule speed up production, improve quality</a:t>
            </a:r>
          </a:p>
          <a:p>
            <a:r>
              <a:rPr lang="en-US" dirty="0" smtClean="0">
                <a:solidFill>
                  <a:schemeClr val="bg1"/>
                </a:solidFill>
              </a:rPr>
              <a:t>Factories: buildings that contain machinery for manufacturing</a:t>
            </a:r>
          </a:p>
          <a:p>
            <a:r>
              <a:rPr lang="en-US" dirty="0" smtClean="0">
                <a:solidFill>
                  <a:schemeClr val="bg1"/>
                </a:solidFill>
              </a:rPr>
              <a:t>Cotton gin boosts American cotton production to meet British demand</a:t>
            </a:r>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6248400" y="1600200"/>
            <a:ext cx="2561374" cy="2460625"/>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a:stretch>
            <a:fillRect/>
          </a:stretch>
        </p:blipFill>
        <p:spPr bwMode="auto">
          <a:xfrm>
            <a:off x="6553200" y="3810000"/>
            <a:ext cx="2141415" cy="260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Improvements in Transportation</a:t>
            </a:r>
            <a:endParaRPr lang="en-US" dirty="0">
              <a:solidFill>
                <a:srgbClr val="FFC000"/>
              </a:solidFill>
            </a:endParaRPr>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r>
              <a:rPr lang="en-US" dirty="0" smtClean="0">
                <a:solidFill>
                  <a:schemeClr val="bg1"/>
                </a:solidFill>
              </a:rPr>
              <a:t>Watt’s Steam Engine</a:t>
            </a:r>
          </a:p>
          <a:p>
            <a:pPr lvl="1"/>
            <a:r>
              <a:rPr lang="en-US" dirty="0" smtClean="0">
                <a:solidFill>
                  <a:schemeClr val="bg1"/>
                </a:solidFill>
              </a:rPr>
              <a:t>Need for cheap, convenient power spurs development of steam engine</a:t>
            </a:r>
          </a:p>
          <a:p>
            <a:pPr lvl="1"/>
            <a:r>
              <a:rPr lang="en-US" dirty="0" smtClean="0">
                <a:solidFill>
                  <a:schemeClr val="bg1"/>
                </a:solidFill>
              </a:rPr>
              <a:t>James Watt improves steam engine, financed by Matthew </a:t>
            </a:r>
            <a:r>
              <a:rPr lang="en-US" dirty="0" err="1" smtClean="0">
                <a:solidFill>
                  <a:schemeClr val="bg1"/>
                </a:solidFill>
              </a:rPr>
              <a:t>Boulton</a:t>
            </a:r>
            <a:r>
              <a:rPr lang="en-US" dirty="0" smtClean="0">
                <a:solidFill>
                  <a:schemeClr val="bg1"/>
                </a:solidFill>
              </a:rPr>
              <a:t> </a:t>
            </a:r>
          </a:p>
          <a:p>
            <a:pPr lvl="1"/>
            <a:r>
              <a:rPr lang="en-US" dirty="0" err="1" smtClean="0">
                <a:solidFill>
                  <a:schemeClr val="bg1"/>
                </a:solidFill>
              </a:rPr>
              <a:t>Boulton</a:t>
            </a:r>
            <a:r>
              <a:rPr lang="en-US" dirty="0" smtClean="0">
                <a:solidFill>
                  <a:schemeClr val="bg1"/>
                </a:solidFill>
              </a:rPr>
              <a:t> an entrepreneur: organizes, manages, takes business risk</a:t>
            </a:r>
          </a:p>
          <a:p>
            <a:r>
              <a:rPr lang="en-US" dirty="0" smtClean="0">
                <a:solidFill>
                  <a:schemeClr val="bg1"/>
                </a:solidFill>
              </a:rPr>
              <a:t>Water Transportation</a:t>
            </a:r>
          </a:p>
          <a:p>
            <a:pPr lvl="1"/>
            <a:r>
              <a:rPr lang="en-US" dirty="0" smtClean="0">
                <a:solidFill>
                  <a:schemeClr val="bg1"/>
                </a:solidFill>
              </a:rPr>
              <a:t>Robert Fulton builds first steamboat, the </a:t>
            </a:r>
            <a:r>
              <a:rPr lang="en-US" i="1" dirty="0" smtClean="0">
                <a:solidFill>
                  <a:schemeClr val="bg1"/>
                </a:solidFill>
              </a:rPr>
              <a:t>Clermont</a:t>
            </a:r>
            <a:r>
              <a:rPr lang="en-US" dirty="0" smtClean="0">
                <a:solidFill>
                  <a:schemeClr val="bg1"/>
                </a:solidFill>
              </a:rPr>
              <a:t>, in 1807</a:t>
            </a:r>
          </a:p>
          <a:p>
            <a:pPr lvl="1"/>
            <a:r>
              <a:rPr lang="en-US" dirty="0" smtClean="0">
                <a:solidFill>
                  <a:schemeClr val="bg1"/>
                </a:solidFill>
              </a:rPr>
              <a:t>England’s water transport improved by system of canals</a:t>
            </a:r>
          </a:p>
          <a:p>
            <a:r>
              <a:rPr lang="en-US" dirty="0" smtClean="0">
                <a:solidFill>
                  <a:schemeClr val="bg1"/>
                </a:solidFill>
              </a:rPr>
              <a:t>Road Transportation</a:t>
            </a:r>
          </a:p>
          <a:p>
            <a:pPr lvl="1"/>
            <a:r>
              <a:rPr lang="en-US" dirty="0" smtClean="0">
                <a:solidFill>
                  <a:schemeClr val="bg1"/>
                </a:solidFill>
              </a:rPr>
              <a:t>British roads are improved; companies operate them as toll roads</a:t>
            </a:r>
            <a:endParaRPr lang="en-US"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Railway Age Begins</a:t>
            </a:r>
            <a:endParaRPr lang="en-US" dirty="0">
              <a:solidFill>
                <a:srgbClr val="FFC000"/>
              </a:solidFill>
            </a:endParaRPr>
          </a:p>
        </p:txBody>
      </p:sp>
      <p:sp>
        <p:nvSpPr>
          <p:cNvPr id="3" name="Content Placeholder 2"/>
          <p:cNvSpPr>
            <a:spLocks noGrp="1"/>
          </p:cNvSpPr>
          <p:nvPr>
            <p:ph idx="1"/>
          </p:nvPr>
        </p:nvSpPr>
        <p:spPr>
          <a:xfrm>
            <a:off x="457200" y="1600200"/>
            <a:ext cx="4800600" cy="4525963"/>
          </a:xfrm>
        </p:spPr>
        <p:txBody>
          <a:bodyPr>
            <a:normAutofit fontScale="85000" lnSpcReduction="20000"/>
          </a:bodyPr>
          <a:lstStyle/>
          <a:p>
            <a:r>
              <a:rPr lang="en-US" dirty="0" smtClean="0">
                <a:solidFill>
                  <a:schemeClr val="bg1"/>
                </a:solidFill>
              </a:rPr>
              <a:t>Steam-Driven Locomotives</a:t>
            </a:r>
          </a:p>
          <a:p>
            <a:pPr lvl="1"/>
            <a:r>
              <a:rPr lang="en-US" dirty="0" smtClean="0">
                <a:solidFill>
                  <a:schemeClr val="bg1"/>
                </a:solidFill>
              </a:rPr>
              <a:t>In 1804, Richard Trevithick builds first steam-down locomotive</a:t>
            </a:r>
          </a:p>
          <a:p>
            <a:pPr lvl="1"/>
            <a:r>
              <a:rPr lang="en-US" dirty="0" smtClean="0">
                <a:solidFill>
                  <a:schemeClr val="bg1"/>
                </a:solidFill>
              </a:rPr>
              <a:t>In 1825, George Stephenson builds world’s first railroad line</a:t>
            </a:r>
          </a:p>
          <a:p>
            <a:r>
              <a:rPr lang="en-US" dirty="0" smtClean="0">
                <a:solidFill>
                  <a:schemeClr val="bg1"/>
                </a:solidFill>
              </a:rPr>
              <a:t>The Liverpool-Manchester Railroad </a:t>
            </a:r>
          </a:p>
          <a:p>
            <a:pPr lvl="1"/>
            <a:r>
              <a:rPr lang="en-US" dirty="0" smtClean="0">
                <a:solidFill>
                  <a:schemeClr val="bg1"/>
                </a:solidFill>
              </a:rPr>
              <a:t>Entrepreneurs build railroad from Liverpool to Manchester</a:t>
            </a:r>
          </a:p>
          <a:p>
            <a:pPr lvl="1"/>
            <a:r>
              <a:rPr lang="en-US" dirty="0" smtClean="0">
                <a:solidFill>
                  <a:schemeClr val="bg1"/>
                </a:solidFill>
              </a:rPr>
              <a:t>Stephenson’s </a:t>
            </a:r>
            <a:r>
              <a:rPr lang="en-US" i="1" dirty="0" smtClean="0">
                <a:solidFill>
                  <a:schemeClr val="bg1"/>
                </a:solidFill>
              </a:rPr>
              <a:t>Rocket</a:t>
            </a:r>
            <a:r>
              <a:rPr lang="en-US" dirty="0" smtClean="0">
                <a:solidFill>
                  <a:schemeClr val="bg1"/>
                </a:solidFill>
              </a:rPr>
              <a:t> acknowledged as best locomotive (1829)</a:t>
            </a:r>
            <a:endParaRPr lang="en-US" dirty="0">
              <a:solidFill>
                <a:schemeClr val="bg1"/>
              </a:solidFill>
            </a:endParaRPr>
          </a:p>
        </p:txBody>
      </p:sp>
      <p:pic>
        <p:nvPicPr>
          <p:cNvPr id="23554" name="Picture 2" descr="http://t1.gstatic.com/images?q=tbn:ANd9GcS0_BiURWmHsue2d5yapQXFCdesnNfhVVgLM40A5Q7Y55YHG4Ca"/>
          <p:cNvPicPr>
            <a:picLocks noChangeAspect="1" noChangeArrowheads="1"/>
          </p:cNvPicPr>
          <p:nvPr/>
        </p:nvPicPr>
        <p:blipFill>
          <a:blip r:embed="rId2" cstate="print"/>
          <a:srcRect/>
          <a:stretch>
            <a:fillRect/>
          </a:stretch>
        </p:blipFill>
        <p:spPr bwMode="auto">
          <a:xfrm>
            <a:off x="5410200" y="1676400"/>
            <a:ext cx="3301322" cy="2076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6" name="AutoShape 4" descr="data:image/jpeg;base64,/9j/4AAQSkZJRgABAQAAAQABAAD/2wCEAAkGBhQSERUUExQWFBUWGRwaGRgYFx0bHhsfHRgbHBwaGhocICYfHBwjIRscIS8gIycqLCwsICAxNTAqNScrLCkBCQoKBQUFDQUFDSkYEhgpKSkpKSkpKSkpKSkpKSkpKSkpKSkpKSkpKSkpKSkpKSkpKSkpKSkpKSkpKSkpKSkpKf/AABEIALYBFAMBIgACEQEDEQH/xAAcAAACAgMBAQAAAAAAAAAAAAAFBgQHAAIDAQj/xABEEAACAQIEBAQDBQYEBQIHAAABAhEDIQAEEjEFBkFREyJhcTKBkQcUQlKhI3KxwdHwJDNi4RUWU4LxF0M0Y3OSk6Kz/8QAFAEBAAAAAAAAAAAAAAAAAAAAAP/EABQRAQAAAAAAAAAAAAAAAAAAAAD/2gAMAwEAAhEDEQA/ALnTMY2FcY5LS9MZ4IwHcVRj3XjkKcY20YDbXjcY0Ax6MBtjJx5j3AZjUjGMcaFsBHzOVkWxzo5KNycSgwxq7jAapT9vljnmaQIOOiMNsbsmAAvw9Zlp6yZP9cFsrRQAFd4Aue2NM5UQCCd9vlfAs5ksBp3wBls1fHdq47jCxmq0fFeN77YH1+NNUkIPhG5OAZK/MVNepsTPy9NzjbJceSqCZAA9f7vips1xOoSFCnUbQD17d4mf64McJyRpiap2/ADM/vfxjAO+d5sp07L5j1v3/XG9DmimxF4HUnphO4sq1lBHl77D6xjhQypdYVlI23jp1wDlxLmpVkUzJ79MA8vzU6VCT5up7fXvgdX4KxKwwYHc9BvvPb9cG+G8u0EszBiBsTb5dT9cBPy/OandSO/pjZeaZY28uNKPA6MeWT3M9cTKXDqarAUAeuA1pcyh2hUJE7jrG8dN8eVuY6FJpasqSfMruo/ibY4cwcvLmqDUdb0Z2amYg+o6r3HXFF8W5eSjQLsT4gMGTuRUKGPTym5wH0nl88jiUdXHdWDD6jHYPio/sa5SARc6ariS6LTUwpjykv8Am6wPbfFrg4Dtqx7OOYxtgN5x6Mcy2NlbAe4zGTjMBDWsMbCqOmArZv8A8Tjm+dYHv/c74Bg1Y3XCyOPRvE72x3bmJAN79v7vgD5cY91YWKfHJM+mMqcygGBc9sAyNWA64wVh3wmZnmDXGk+Y9J3jGua5jK0wDKuI3sDHc7X7YBn4jxlaUatsA+YeZk8PysQThVzfMD1IJv8AK36dsBcwzN0kW3+UH3wB3J81OpILXB26x/TDJleY5iYI/niusxQcMCoj1+XSOuNqebKne8WH9cBZZ5mQQS4ib/rb9DjgnNq1H0q3TqCIMx87Yrpi1SGJ9o9f72OPame0nSSRPTf5fpgH7NcUkmbgdSOlumI68XDfAbgdvl/thPqcVYjSoAj6ke36Y3pcaCEUoBLDYfW/pacAZbizEEEggA36jsCN/pgd4VRmlXGmDBj379f54FZDiFqw8o0mAD7kWn5DHlLNFXdFMypie8EzHTf+OAJ5dNMtKn16Tt8sRcznqh2ne8H9f0xDyHEiaQU6VZmNhfYD6bRjZ6pBiDAABM/rEjAEMvVc01Mje5A2udvTHV85oAvGqSGGxsSCO+1iMe8pcSpioys4UKCQGMf9wOw+WGunzNl/FWlqV2abCLWmL+k++AT69bWISoAf3tz/AL+npjMrQebtItBve8bHHHm3hSJWLKwAdgdIHw383Uk9DiJQ421No8jW8pMx7336YB3yjaAYrXuI7dSB2tiS/FXT/wBwXMKD12/v5YrVOIspuQdR1Egi03Edu2NK/HarTLzPwydvb/bfAWzl+JNKktN8U9zPXnLoSslnrX1n/rMbCLb98deC8VzIqmKnxbg3FupB6wLYh8xD/B5dzElqgMbf5rH+eAs77Ks8U4dSGmRrqbn/AFYcxxA/lj+WKU5T4nVSggUkBZ0xb8V/54aMrzdV2PSIMfpgLJTiFrjHVc8MV2OO1WsSRidkXqsIkgD64BzfPAyMb0c2Co/rhepVWuG2AsR/PGpzLIYi0RgGfx/7/s4zC6ufBuZxmAMDhS9b49q8LpgEkAAC5k7R74E1eL1xBUKZ9P0x7leLVmVhVVV6DyyI9b4CBT4atZGYFlAYxPUBrET0IviPm8hTpLqJklgqqB5tRPuPecGKi1KoIUqLAE6QPpew+WBNfhBka1quUFn1qdU7wCwj9MAM4lWKCJjsY3/ufliNwzMmokK0VJJkdh37/LB1uJ5OoSjlqzjeFnTaI8lvqd8LnGeI5KiGFKm5aDJ8RlK6haCTc+g2wExVq516hojLnQdD/ErBvY2I9R29MccrwXMUb1qRcSZVSGt7X9/rhP5Szb5eqlRXgSQ0wNU7g95/QjDX/wCrGXUsHp1gVJEgKev7364AtV4Vl6bKp8OkW2DVEG+0CZ+gwFocID+JTNULWSXCHbTMXIE9zA2EYhZjjdPPspfL+UGzeIssI/IF1X2id8ScrwmtQD1sxTalUY6tcg6ALCwmLdD0EemA1flas0IzUzeQyvO42JIHc+mN24E6nSWRWYgKpqrqMRcCRPT9MFuGu9b/ACQTAFgD7gwTYMCCOnTpgZneVXStSMhKgrI1RhpL9ST4jMzsFG/wiLQcAHzPiUqrUqg0svfs3aDHzxBq05YW8xEj+z/d8OXMiJXvqGun8LdCpmUmfoTgdwykadNairUUmGdvD1W/6YAmfUYBZzzRCklTIG9/r9MRq6Q6sCRUBiTsPW/riwq/NPDnCtUpqrN1FAw0GYDaT1AMWNvqp8ZzWVrODlwuu4CrIkXI8piCBgF2ojCS7qQSCTM9d46/PEzLDxPMrtOncDSN97TOHBfs8r+GrtRGsmNOoFv3puse+IHCzWGY8IUtb6f8poW4O4iAfbAAadJvwLP4QxE73P8Afribl+EV3Q2HzMET2GLbyvBKrIPEVUmCQLwbWv8APG9Tk4F9Wu0WtefU9sBSlflyoAdaWUG4IkdSfX5Y05fyjjNJ4cnQwM/lEgSR2vi5m5QVX1RrWPga9+/Y/PAjP8MoO/geEqswJ8vkMDeCEkHAJ3N6uaphX0kwWJgT0Im/Q74EHg1RvNIHzmLYeqHK9FWkhnBBXS7qwuO2kXxq3CqKT+yH/wB4FvS8WwFdDLVUg6GkXta1okD54l0qyVXE6l9AY+QEfX5YY0yqeOtNGqks0adSFAOskgkqB/IYn5nkAlgabUwOsbz/AH6/XAcMlxDKUVJUjztJWCSO0SLdsIvGXnJZcXjVUuf3zixByHVUAyHg/mFh3E2xWvFk/wAPRAtGv/8AocA+8tLRTIZVmpgvoe43JLtEz6HHXmSnTpURUQaX1AAL+Ke/W0YjcucMq/csq+ltEH4byNRuVicH62RLLBTVcEeU2O+AWsnxiyqRpJJFxcncn+F/XDbw/NsQ+mG0DaTM9piJtiHR4eC8MuupEimNIKifxt+BfbzHDNRyyqQRC+TTC2AvJN+ttz9cANyfFQwgoVaPMDt8j/WMTstUV95Ei09dsAuKcu10Z6lBi6m5WfMLyfe/bHbhnMdJvLUHhwIncfPqDgGFeGo14/TGYm5eopUEEMD1GMwHtXIqD6nHjcPsRcjr0the4h9pmWUxSBqMATJGlVPY6oJPpacLua5/zGZonwWKMGEHw1pgiDILM7QBHYT3tgGbPcsjUWU3aLd4H+2Bea5JZlbS4UsIJl5Inax2MDrgbyn9ptR0dc26hlsAKTSf3mUFR/fzjn7XFXxQVDnUPDNxaTMxuIi8Az0gYApwXkz7qC61JYjSUUAEeaxvJmOmIfHOVDW/aO1RdIiNIJI6ntGJXAvtUoVXp0mo1FeoY1ghkBJgG3mg+onB/jHGKWXM5irplWIREMsF3IiTAnfAVjV5eRLa6gk+RuhJExqHwtaNJiek44NwZBqLKLG7OSJ7+mOnHOfv2mqhRQ0zYiodReOhANgDfrfY46VuJjNUQuVzD0q2wyzsFJPULVtr9Axk7YDpkuFUqTrUkALDTIIXrO28x/ZxvzZnKCVqFVGZ1dZ8hOp58ra5YyxghjAmw3GBXCcpna48BywYVNKLVsSwuwabgAXuIGI3CMnXo8Ro5SpMLmaepCSVEVFYkSNjEkjeJwFwNmTQ8GhQBp1KpQu8DygKDoaQdlER0+c4TudOIU3eGAaoSFVgfgBqEtsbk7CZAH1wzZPiYzPFcwpuuXprCkXOomSAfl9cLXMHDKSF3L0V0tMuwUA76IAJJ6+m2AMZfkSiQNRaGGxm0HYTjnneRQ4Y0iKMCDpBGuO53PvhabmU1a9KmMwtXWLhQwCn8ssF33sMOa5PNtTA8SABEb2I69I9cBvwPkGkTNfTVpqgCrf4iBqY339R39MHaHJeVRta0wpCwp6raLE3wp5bP56iSg83m1GZJgdBvbrtghQ5kem5aoj3F9ImL9PQDAO4qACCZjEDIZTL0zKKuon4tyfmb4Ws7zMWYCmjEnqN/p3GJGVzzhhrQkepiPacA3vUAGMSsDgBW5gXTM6Y3nAzjXO4oUtagMdlHRj/AHvgFvmX7T82lc06dHw1SrpaAKh0qwDybgbiIiJ3xaD01cB9IkixIEgEbf7Y+d+I8xffHWnmP2NTxTNWmgg6xB1raSIUSIkTNxOLooc0ItJASXZVUaoiSBHf0OAmZrlamy+Xyt3G3zGBud5LprSKqYJvJvJJlpnqTf6Ykf8ANS6Cb6ugP+2B7c6Sw8oUDeb+tjttgAi5eplVZRRQdS5qaSTP4ZBERidlc8V+MCd7VAfnOnbBXi4o5ojTVV1i5p1FOmdp3ja2MXlikGF29Ji/0GAjUuMTBFKoRNoKMPkNQJxSXFauqmvcF59zUbH0Fl+DhFIV4HSR/SOuPn/idKKa7xLHf/5hERgLT5X4s1Lh2X1KwRU3AkRJiYxKr8xmoPi+70ttZsWPZJ+H337Ymcs8LFXhuVHiR+yT8O9p747ZvkjXSSn40FfxBYt7A4DTKZyhThQ41P5upLHuSepGJeU4rSYkK4JU3A6emI1TkkvWSoK1qYI06DBJ6zq7TjzJcjmjWq1fHBFT8JUjTJvBm4+WAKJxVCpcNKjcjpjhxLgWXzCa2AXV/wC4LT7jYz63xBzfBBl8pUarXhFBMhTPooE98daLCrkqZVzBCkHc/wDn/fALub5YzNJtNOoxQ3BV7fQ7G2PcP1HIllU+g3mceYBfyGRytTQ5ylFSxBuhkT/qG9u+IT8LypqOv3GioV2WdTA2MdIjvhi4XVYUKZ0p8I6dtri2PaIV6lRhoYeIR0sYE4BO5h4PlqOVaquUpioagRfM7JcTrddQkwCAR3BwA5VbLPV8LMZZS1QNBQlACqs+1zJiJnDv9oKzkmtYVacafUMOmK14TmxSzNGq3wo6/QkAz/2k22wDi3KGVqAEZd0UjUIrp1EyJpmD7HpjbiHL+W+7MtQZg0suoZEFdG+NivlOgsLm/TDfwLhU5dKdRFbQWUyxmzMN/b+OO3EOB0xTcLTA1IykgyTsRv6r9cBWtX7M6Gok5bMj2zVCBtt5Rjlm/szyiGiv+MZ6yswRWokroIB1NsdxsTiy6XDkqLqYVxIFjf8ACLDcnA+tw4K+W0irCvVAkHVpZQ0N6SOvpgEj/lTw2hX4jTg67mg51aQPiFQGYGBGayGX4XmMtWL5mrVYGtHlQqJIAYeadUGfNi083kV2Z3HXdv6bYrv7UuHMWyulWaKDAwDMLUPb0bADuI8xis5zhqZxSP2RNMUksykimLyVEHeflhZanlWJvmh6kU232/EMdojLFIImspgg38rDre2IqZYhagIcHSIswnzr6YDll6AVmKkjTdNVmJmxESJBvExi8fs64x94y6mtFOpqKKGcftCigsyLaLEWv1xVXBOAZio4q0UqIEuH8J2Un8pjedjvhk4BxhKObWtm/FqOizSprRqBKJM6iFI6SYItubWwF0rQEXGNX4ehM6RhYf7SssrKD4qz+akw6SCfcX2xxzP2t5BI/asxIm1N49piJwDZT4fTWyoo+WB3EeCAyy2J9PTAzhfPKZgB0sjC2qQfmP54L0OMIzRqv2wAvL8ql71IUem59+3fCB9rGRGWWkuuS4bp20gd73N8XAc2BvivPti4MK2XXMAkmgYKfmViJI7EH9J7YCjxsO+L0+yzieXzeV0WFenZ1ncdHE7g2nsZxUuT4ItcM/i0csgBaHcmw6ACWJPt1w3cq8l0KlDL5ijnUo5kzqSoyMsqxiVkMuymDOAt1uX6UHygThV5h4eaB1eAXpxJdXA7TMgx3wS4Amep0yMxmMvXYsTJLWFoAZYm14jqb4JZunmHQ/s8tVAIIp6nEwZjVcA9RIj+OAq3lTmUUPFBpvU11nYXFoVLfIfyw01PtBUSDl8xFoIXf3PT9cJvAfEqGvKK1N66gQqsqNVEgXYNaAIE7b9zNbhDJvSSemrxBO8RDb9I7YA8efqZVSaVZSYEMhAHTfrip+J5c+A7iSNbKf8A8pgD9NsN+ay7JcpTRVmWau4USRZgQd56e04UuY6VSlSCtZX8y3QggnUfhZoAJttPywFhcp840KeUpIy1dSU1F1JFvyna+/rghT+0bKEldbmpPwhG/ibe98J+U4qv3Fai+daaqGCtsYjSwJ8pJJi1+mA+f5p8yM4WodLI6mmENNZACBxd9ibjAW/kufsowGqsFaJIhvLFoJiJx3y3OeSqrqNZAAdjIMyQJ9+mEbl/h+XqVUSjHiXMEtG07THy9sCuO15TMUkR7MkKo6g3AC9oN/WcAwczcdOd811yytpSdnJBBeIidwJ2v1xK5IzVXLUHR7otSKc2MHcQdt9sQOUcvUr5GlSpVDQcayW0h9mMWO0z7iMN3AfFFELmSjuGaGUWYBjpaO9pwEl+OJ1dh7jHuCLuen8cZgBXB86q0VAXaRuJ+I9JxJGZVXeYGpgbxeUWYnpjrw1KbI40oQHaBA+EmR9Rj3L0Eas0qpKotrGPiGx22H0wAHnUhshV0gWNI2/+pGw23xUNQk7yJ2g2/wDO+Ls55y6rw/MFQF8gnps69NsUg1QgXI69Nv7/AJ4C7uUMyHplma9QJUHmI3phWkAxOtWnBqoEEeY73BYne3U4R/s7zjmjQKlWgVKTyb+VhUWI6+c/T2w456u2hvINt9U/ywHHhNWKCKal1lSSRPlYiI9IGOOdrzUpQ8nWdo60zsB7YBcU42+XqogbTTLPUqNaSCAVRZBi5JkXthQ4TzbWqcSXLpVerSqNA1mSliZDDt1PW9sBaVeqSPxbepxV/wBqdNwuWbUbCqoMtNnB3+Y+mLBbKVf+pH/cf1wj/ajSc5bLliLVqgmb3URtsLHAVyahNPzH8Y6zsp7nBzkrl1s7X0LBUAFyzR5dQJA6zbpheq0itMSPxb/I2iMH+EVGbJVTqpjwqikq9JXZtc/ja6jybDe84C18nwqrR0UWRRC/s1TOV18qm5jTE+bckT8sQM9zf4NB8xNU0w5SVripLX8sVLrBifKfaMIPDOYa1astKqlFkaZVaWk2BNiDA6bDAKvxV2VdVGgVPmjSwv3s298A/wDIvKtXMh83WalXp1w3lrs5cQxBaFOlZvE7CIjGcb4RwgspXxHg6dGUDaWOwQsxKyf9JE+mEShV1o4GWpABWclatVTYSd3YH2xvleLNSUfsnCAEALmXUCd+4EyZEXnAG343VzROW4dllp0KcHSCvitpYGWqtcGYsL774YV5ny6krnAcvXBkpT1OIPwtqWQZG+2B3L3OioPuwJy9CpRKy7+JoYiFbXCwCCR76T3xX2VpoyABiHkkiDAUCZkTf5WjAXHkaorEVcvm9bMIhjAgE3ixtpPTriLzzRq/8PqMNLp5SWVtQ+MD+f64rzlziMCtJdtKTTVidPxAMGKwRIYn+WGWrzVXOUqUhQApslRfLX+DSquWAZNVrEeacAm8vcIFc1GchaaACe7sYRRY9iTbZTh0/wCUqCrING4F2aSbevTrhXTja+GWNNlLVJbRV0hnC3bQyNG5kTEk4hVaoe/ikejJPtdJ/hgGXNcswy06bK9aowWmq/CSZJJO0IA1ulsFKP2f5im+ijWroWUsxkggCQNQSoFJZpAjYA9RhKetUQ09LK+kMBoIa7b2MnVEX0jp2xK4hzNUSuSjuAqqt3boosYIkAkwOknANJ+yzOBmcVVkkMRqqKZk/lG46H1xrmOWs62jLNVquZRnmrUKoWJ0AEyAQAXJjt3wv8N59zCMId5Jv56hFz2L9sE6PNdcHOxUeo0NqJAvtSVrCxAawEbDAHM3yrVqpU/xFd6LLC02ljCsCramMaiRN4kGJGAeb5Tpmi5nMAUlmpUq01popHQwzsx2hVF+43xCy32iZ2kgRXkAACVGwjbEvinPVbNZKtSfd3pICABaSWExNyq4BUymfqIhpCNDsGBIuCu0GYvaRfYY5UnDVpcwDqJJExufX6455o+ZvygkD5YKZLhx8anCNq1NMgxIPlPrE3HpgGfIcT+7VMu6s5CFSQNJsANSwfQkf+MNtHhNKhmhnKTs1EhmCqWYgspPlC/EAJ8p2JGEj/hVeH1UzbzFgd7dDNzfb3w/8sxTyaCpuQ1T1gsYG/brgK24tncxRzBA8Sghc1UWLEmduhtaL9cdeRuZa1LOU6TO70WYqULWBbZo6EH+JwW+0Op49DWGH7BgNN5Gswfbpv2wN5Y5aRhQqrUDvqDVFBvTVTa3dowF1JXJA7bfQxj3CxU1W87/ACPqT29cZgI+Q4wlGoh1xS83mjSIkahYfmIaB36Xwbr8xCo9WnSqaPDKqdI8zjUNZDGyqoJE7zJtaUPmTO1QKdOqxZxMkkHSGZSokf6RqtsCMGOD8TRErKNTNUBAdpZJcEggBSbixteMBPrVKlSi6CszZWpVNImodVSmuvSKga0qXgEN0vOBPFvszVHo0jXZ2rMVUCmABAkknUdh0i+IFXhGYo5WrqQqoSBKvDlngQDtHy2GOFXJqqgy++poaxsCSp6E36TtgG3J8B/4XQZqzq4WoKggEWHlIHdyCIXqRiLm+PZkpVJpPQZYIB8JmIY2JUpsJg+a0Ge+F6vxXXTAGrSKtIlKlV2Ukl7nUfKLDbDPy5wD7zXc1qqkKVLU1liyxIBdgCo1R5RvB6EYATV5ZzfEKjUKz+GaRBNRVBUgqdJUSI+GCAZG9wcQ+Ecivw3PLWqVIpUU8R6xQ6YjSyAbhiTA6++LnpUQohQAOwxpm8mlVGSoqujCCrCQR6jAVtmua61dKbZVNNJnNPVUiWY2UFVJKCTuR26YUeYuPmvlfBNMCrTqmoRMfENJAEkm8bR6gdXD7R+W0y9Lx8uGQa6ZdFNvKQFZV6MLDpiveOtmG1PUpGjph08sEAFROoDzEzJM7gYAQ2Rr6JNKoFDTJQgbGenTBTlzLVPArBqdQLU8Mq/hsQdLPsYvv+hxtzNxrMZrwRmPDAQn9p5oJIWdZvBMDYbk4k5nn3MLChWoMQGkOZgiZAtFpO2Aj0OGmoGCnzFY2a0spBsJFpFxgbncs1IaGi3VTMCY83UD3AxPydTMV61IhmrU2JlFJIRirEiov5uuszq3nsPoU6iqPvFQoDZVqSWEkSyg3VRMmbNcQd8BpSzelGPdCsja4+npiVls80jw6xpz+VrkdiNm+YwLq+KWFEMwGqAhc6FabkCYAm+DGS4/UV1o0rlzpNSNdSoSIWNVtJMQImOuA58Y5mzJorlmNMU1ESirLANIJPS+0AYDUssY1Bk7aZBbr+GJ6frgrkKlXMMtJqYdidCgCDJ6AbWubaYuZwRzeTbhdcLVy+XrhvMNYLEDbSGsLH0vvscAH4Zkauok0yBoaZBsFWSQCZG1j3w0UuHVqlOotNCVQtcdQ1FkJBPxfALYbuCUMvm6CGvQXLiuH0ojOCVVh5vLYX794FjGGmvwxFojL0F16LEBllQbmZ7yTgPnPO5VlLeVoDG5BAuAR07Yhlzj6XfloU6IVSpA0wrqDEAKPcgWBPc4qzmarw+jmnqeEarhoKU9K0w/XzMhA9gDsT5dsBXU/XEipX80gDbtYW7G2Hw8YymmmauWaklUPpINKtGltJL0mpL1H4CDG18COYOVqSGm9Ooq06g1BhqZGSQGdAfOCn4qRlhYgkTAAMpmUHxJJncMV/qP0xPpOmqrpqmmakyGW3xBo1Lqm4HQYJZXkNagBpZ3L1ZIAUCoCSegXTqm20Ym5blfLKYrV6PiEeZPHIiN5NOjUUdDdrXnAL5ydRhKAVR/oYP/APqPN+mIVTMlYBEFXVoO4ien0wz8U5F0qKlJiFJhKmtalJjPwiugXw3nYVFUf6h1i5Hg/EX1MtH7xobQ6VQtQqR0YVDrHyIwCzXOp2j8RMfMziz85TmpTFF6YYVi9yWVSaIVvMoKtJUsADPoL4WuIcGzRKkUKWTZUmoNSUlvUYBvO3XT8KmPQYl8J5lqVs1Ro1vB0B96QCj4GURHlMBugvGAOJwjMoNRqoHOo6l1gydh2IMyTFsDs59o9ZNVKpRRiAE1qzCQu/8AubYb3rU1UqBO+4Ji99+28DAz/lKkcw9WnUnXRMqyyFaohBOwtF4wCfm+cKL1HVqLtSqJpddQVgZDKwN50kdd5OC32doFpVmlgCyifYE2+t8BOP8AJFXKJL6XAdLoTs6m147Dp1wx8t1qFDIuHYGoareQG/lgD0j1GAZU4wFEKbC1wf6GfecZhZrcfrE2UKI20/13xmAKVadBmbXTr1HY6iYFQg9jpg3wz8KCh2WmnhZhaQFNXMNEb6CYO3yk9zgFwrP5zO1/Cpxl0F2ZVuo9+/bD/wAI5ep5dfKC9TrUfzOx7lvnsLYBU4ZRzdclqjPTBk3fyswtpUEnSvcRbpgFmauVXVSqSrrYFRVAPzgx7xhr5i5lOVzNMGlKOPMwNxHVVi5jC1471qjFA7+YmYNgTIJ7QPXAR0zeUanpFSnTqGAreIoghlKsSQNRBE3E/rhv5Dar4dSpWdKhLhAyujAgTJBS0S3W/ffCJxHiOXCsmkV6kEEUvgWRfVUI3n8uGjkXiOXTh7qx0MGipOxJkIQe0Lue2AsKcavUjELIcWSpQSrNiLxe4sRaZuDjjV4klQaRUVXHmEGDE9jB9MBA5jpHNZRqYWXqIQFDRDA2lj0kDpij8/TejQqEtoFUBBTjSTDgsdHQLpies9cXRnOI1qVB9EE02m4k6Wby2/EoncHoN+tU5yi9Su8pTqM7gS1PVOszZwQR8QsMAr6tSx63Oowe1jY44eEQ0lZ63m9+vecWVnhVp12qrSy70y3h01LaW/ZAU/2aiYEqbxF8EK5zNaj5uH1oEFStRSRBsQrhSBa2AUOEcRfL0KhWlTR82mhFCN5lLGT5nhVBOkHvtMHAmgoc664FRqjRJquKgIHwk3F9wYPaRiX94RK50jMMgKjw3QalgyFUgmAL294wROcWipWmXpVHgHx6bArfUNKojAkGIYt0HlwAOvXVK1bTEMHAJFxCRbpJO9vniXy9mKdJgKhStpUvSCXZHiY1EAAbyGlesWxGo8EQ1PPmKAQQLVYgTf41AJ3JmN8da3C0oFwrUqtKoQPEp1UdlSbrCsQJtJI2EdTgDPA/Bqaa2YSoi0iVf7soKsIkghDqQ/mgeYGxEYZMzzDw+pUSnVo03fUCxnyCFkA1CIIChZEAfTCV4NSKjBpNTSCtIM9Rgth8I0hTYyTO++Btfg9ao5lRSm/7Q+H0sFDQSABEjtgL6r8WpqaSBFQW0FtIBGmR4cE2gR8vbErhvEVhtVPwnBYEEAExcEEfFIg4orgHMVLLGKtM1XvTLzIVQdkn5nGtXP66rNliwVj8NxJ9QDHzwFyc5czrQy9RlPnKN4cXuB2HYXxVfCuAmpQo0xSrOapHigMhW5OiokE6XAYfFHUQZxG4ylSqq1GOk3BM3IO8kWk7QALDriFkK9KgoBTXmFb9nK6VF5Wq771PRbCRedsAY5i4Jl8uEQ1artSWNCICW1HVchiKXWxkwO+Bq5gVadYxTQUglVFWYADBKi99TqQT3K4n5halSspNQ03akjrUQhB4umVZ4A+IArPQmepxFzvEKxpVFzL1HJ8oFQiQZGtiYlgFEdpYRvgNMtVTKU5EstSpVp+VtLBFC6ip/M0gXEQCOuCfA+Wal6qFXoFKmiqWVJLU2XwypuKkm67WsYxAyXGx4AdqVKsRVcFaiGB4mllqQpHVGXeNsG/v7NlqdArTotVFR/DpqUimF8SdzpZypvBJWMACyc5Cmwqt56gAbLqwaV6mqbqpjYXJ9ATPPmOkUOtWcmmVXcjVTKlqZJEExDJq7Be2Oju1OmrnL5arSdbVWokmd9DGR5xMdyIvbEXmKvp8twwSjIgb+Z4j/SDHzwA3i3FPFFGDUOlSPOS12cmxPocEeElKBFRQTUH4z+H91fUHcz8sQeG5BqzyNIGryrrUQT2BOGpeTcy1gm8bAkdtwIHTAduD83+Fr8U1XDEdVIjvG89Lb4KZ7m7KVl1Gk7voCANIUaZIDKCBuSZvhUzHBKqCGpMIJB/ZtvbrEfLBb/lfMIJ8MMAJsQCT2gkN7W2wHHMaM3VphKbSEA0IxIkSFiZO3ftg1kvs/YWaacxAKhyT1EAj9RgHlMk2r/LYAGCYI6fWduuGDKcIKwwqVZF10kyDG4mTOAaMlyMAgAqVI/ej9ItjzG1Dj7ooUIx0iJZmk+9jfGYBi5c4SKFOzB9V9WmLdBgi7atS3Ft/fGULKo66R/DHhsR674Bd5z8IKhqUmqEEhQsAkkHy6jtP8sJnM9HMmnNVNFAQfu9ImLjeq/xP626YsHjgcMjo4UJ5mkWCjcn3FsJ+Z5vZ2bzUlUmAzTIG/sRvb9cAqtnEACgBSFsoAtI6Wke57YI8A4v5cxSAuUVrj8jib+z7x0xF/wCUauYqF1ZPBbzGtICX7TJJFxCyPXBjhnA1oVF+6UamYIJ8Wqx0gqQQVRbKDebkm22AsXhdBKSLRUrKKCwBEgndiOkmTPXAjjPDstmxqLU6pQyYcEgbbqZXFI8fy70qzl1LNctqkMJ799x32wMYU20+GNLAea1j+uAtDmngDZeklehUJUHQq6iw0uLQZgif1vvidy7y5TrLTzusBqYMqQCJCGNW2lla/YgDbfCByvxXMMRlKd1qH4QNyo1SDuD5en0ODzUCmtnapTLOqEeZJUq5YVFgTKqF+c4CZwtay0qdWiQagSVLqsibkiSd/wCeO1fmHPtR8CvCsT5mkFiDsIWLf2cC83zLqUBQupTYDoALLBJMfwwRXjiilKsrVYswAsd7g9OkTfAccjWrZMMaWXFaqWnxTpJVAv4F3Bub/KDiIM795ceMlSjRY+csDrLb6U6C8XwSTi71lDqNJbfUNvY2/s40oZXWf2tfSQbjUPcQJHr/AEwBQ8eyWXVaNOilesVBIbzAbRLsDf0GF5sguYrB6wy1FRBYU6YUAX3Iu388TG4ORDa9d72Ai8eUnc/rfG+c4NTLpTaII80vG/6iIwHDiP8AwijS1BHZ5sfEKTc+aQYi1oE4F8DfM1qoWm2ZCHZjVqC3QAFrk/TBHLcmZQXWSwut5Fttz6GMH81wVmp6UJ8ylSWPmggiY6/32wHKvypnEptUfNmI+EpTJj3KxO/rgDS5gNKELUql40vlUJN/w6ApkmP447ZblzNrTam1enTV1UEIHkFTYi4GqOuC/BOB08uUMCo4gliAWPWb7e4wHd+SalXz1cplAx/K1VD3mFeFInpOA/HeA5RSaVakqOFXzDMt5RcyupGtvMmMS6XM+bqVK0+OqE+X9mAAOqrIna4Y/pgJT5Sr16haqPBpfEq2Lm9tXaZk9+2A7UEdSSKdLNLAAcItapCgAABn02/dj0wPzfDKNSo75j76zdS1OmwHYEJUB0xYAADDhkua8vlan3ajTpsBYhHGtrEkm3mPp0/TCzxLi752qUH+YNWvSoCqtvJqi8W8xIE++AiihlkfVTrrSlSrI+XrKGiDcrrvYGQLRjtR4dS8Vqy5inWd1cT4oWNSlZZKuhxAMWBEdow58tUsplKQpORVqES7FJF+gBm31mMDOaMvlKQNSlRpAiLQCKoNgFpd77j19MAKyHAa1KkEpgZhCFmlSZYYi6msdUaQfygk9SBgRS5Cz2YrM1ak1MlpL1FkGewHb06YYuC8tpWIfOUstRp7lQuhp3VQQQBa5OJ3MHLWUpaWo1KtORMJXcIRMTqLGPTfACMzyKMvRaaYqWJJKSdtzaR7C2FXgvC6RqF9RAWfKrspJi11ggT1+WClXmDMrU05evmAo/F4xYGDvDCy4duE8O4m1LxPvoFrCpQptPcyADHr1wA7KZJ0RNdfN0Wb4UXMO0Du2uYx5xPiNejAGbrAsfLrCVJ9DIBX32xx4vzBnMtUJqnJ1St9RpsJtb4Tv09MRE4795bxn4dTqtAGqlXZelhpMjAFqOfzkrP3WqTA81GCTsBqTc+uCpzefy4LPksuw6mlWIgeuoW98ROG8zU6Th6nD8zStAYDWBMbWEk7TibxDn/JOpXxnpE9XpOI97emA5VOdtJKvkqqsNwtWkw77zjMCuFNlVQ/42iSzEkktf6qDjMB3y/MNRiVGvxR+KQZHTU2wG3thr4VzTTq0yKhAdRePxQL6YvPoPfCEmTaoTpM6TEgQg/qPbDRwbhoJBpk1HUmWEBEMDb/AFewO+4wCm3Cs/my/nq0ss5Laq1RgsfhsfM9otHbHSnlclkw2pHzlQQQXACA9Ipz+tTDXzjkGWjqNZ/EJhYHlF7k2MACe2EjjBAy9PL0Rq0sz1jA8xnykxuQD8sAx8sM+dL1syhNNCERBPzsIECwgQPfDdQziqQioyrFgEMD0tsPlGPOW8gtHLU0sTEtEESQDjM9xygisTUAtNusdB3OAqb7RMo33qsYjVDQfy6Rt06RhRyWRtrH5wp6RIJknaLYduf6lWtUeqqRQEKKhUgGFuskwTJN/wCmFvhbf4SudwKlIxN92v6jpgJvIlRV4jlyZ/zIsbyQQB63OLgpVgc01V2IVQVUEGxYhTA/7D9TinOVP/jqApr5vFDEt0g6mGmLQJxbnAsnXevVqNUIoyNCjT5mEhtUidIM26k4AlmeFZPMKS9KhUHU6VmffcHArMfZ1kXBApsk7aajDT6qCSB9MdeLcoZbM1BrGhlP4IGr0Nj72wK4xw3wXpU6VerTZhGogspOwkLBS8bW9MBpn/sqp6QKFepSMQbzqEbGItbCjxzkarkqYqVageTClNROqLEggdt57YO8W4hxTIoXqA1FWNT+WooveYCuPnb1wm83c+18yyUwQFUzKgjVqEQRJtB98BDr6qhBNRiwAPmIIO1hBgEYn5PNGiQxmos6VLrOiT3G/vGBdDJPqBetpImQglvY7D13wTOSSlTLeN4lN7aYGq5uLnyi5OAm5ji1KoV8r/HJJMafeIED1PTDAvGFVkYZiyi+oSCPSL/OT/DCE9NDValr0gLKkmxgTottaepxLLISgZ0B8osdQUHvEr+uAec1zZRLKvxhgfMJgD+Zxzpcz5dXpgaVDSSTJgRbyiWE4XBwWAfPKBbMBMA9fWfTGq8tkAOoR5sCe0mGIYTgHZOasmBq8adTEAmZO9ysTAnfEuvn10+XTqiYJgX7iZwg0+ASoBIGx8tz7BvriTxBwhip4kFYBUrYQFvuT/vgGDiWZoU5ZkoyDJZ1EzYySBO5xO4LTy5BeiiKrgWCgAwTeYvf+WK7pcvSxPiyJLMnmIjreY+kYl8N8VayHLtFMXmo8qoi4Kj9ADfAPmZ5dpsQTrpkfCQ0Ak3iDP8ADEUcm02YMxeo6kG7AwB07EXJwF4pzDWDaGqDSNLDSP4kHvaMZlOYc2SVpmm8gGGAXb1BB+V8AV43ylWr/wCTWCm3lfzL2OwkGO2IjcgZh6PhVsxTCKf/AGlN1mROo2g7R88aNx7NUlOqmhdmk6WtebwJuTiXR52dAUqJ5gN52nbpgJXCuUKWWQhELk7uRNrnp0k7D54E8XGbRqpNHNFBpCGn5kAAAFlaQPlhh4bzdR0TWdaTTGk2j12jpeNsbNztli7ItUNGxEwfZogYBBzPK+czlRSUajRW01DpJ/MwX4mnYWw0cK4AtOqWLVCgBJBI0wLxsJ/2wczvE6aoHeqGDGFAAJPsAbnHXKZigfxKwP4TeJ6EHb2wGVuPhqWmGpFrDVF7TFiYmMIBrPVzS01ctHkS4Ig7+kDe/TFjDhVIj9mJX0ey/u7x8scslwanQtSAWZvubm9zufXAR05XoEDVQVjFyyrJ+mMwUIbuD8sZgBlChlqYIqec7QVOn2Vdvmb4Xn45/wAOryL0KxIAFzPy/EJ+Yx7Vzy1R1PrF/b6YhPw7WYRWLTYCTfAH8zzsppQaashsdZJB6iQR5hbAOvyvmMzFanTKq19UqjEd1S9u04Z+B8mpTAq1xqqWISbDtMfE36Yhc5c9pl/2VMl6/RE2X98/ywCwh8KoKiFjJIUsAPQltMDUNpwWqZJnVVZ1jcERN79f6Yn5Oq3goSQxiWAgiWu0EC95xFqZVC2pwA2kML7XsI2n54Ao1Jf+GNTqsHUEr5l1GJlFCjciYBtHywB5ayapSy5qU9ASpqjcmHJBJ/rbDJwd2anmF0lgIAAXzEkSSNUekfxwj0uZKVPRlglWoZ030mZaBaet/aDvgDPHaNOnxKnmjNNpPiCzrBpMCQVHxEG5P6Ridmef6OWy60qbLWrhVLKklQWu0uLAyT3xCzNbVUrHTqEFdMT1gfS5xy5vo0gtEVYWoxJhFVdZgWMAdT/vgBw56ziGn5UZlkEEEzItq7QOoPTHThz1s1mJYr4hlmMeVQBYGOnS0wcbcuvQaozVRApg3IkwBfygGTJvE/xwx8P5bDrryxq0VZvhcaNUnVrWL+t+0QMAC4vmK9Qfd3qKRSklw0swP4GBIMQQpHzOFfPcqVq8fdaTM9MgFVGwuUYEwOhHfbDtxflnwqdR6kGozwHLEwsdZ3JM+3QnEN+bXWlTVNSBJRlSfiUeVxH63v174BRp8kcSks+WrPqN5K/Uif1xov2d8RqM3+GdfchZ+Z/u+H2rz/m1R2WlTqrTADQSCGOxO0g/6Z3F8Cj9tpFjQWZ6OY/hgFf/ANLeIkwMuVi861v+u+CeX+zfOqFPhGR0kR7b9sSz9t1Sf8kAfvE/y/rjev8AbbU0ytMK3Ubx67X/AEwEujyfnfKCj2MnzKFmRss/x7YlnljNiYy7NI+LxUU7js3vP88DKH21VSseCGaNwD8rAY1pfbJXVvNTJH5fDg9epOA5tyJxDxS/htvYeKCBb97+WPM5yxnyoR8vUIXsNXa4IP6Ymf8AqxmqpPhUG0DcimzfwsOuJWU+0LMTBy+bZhEnTbpMjSPbADeI8CzlZAoytVY3hbGNokgD6TgXmOV89OkZWrEGfKY/3P6YaK/2n5okquUae4R5+hBH1HfHKjz5xJI1UGqibhqLKR6ArY4BSzXK+dItlaw2IIQ2Fz7z6emC+X4bmQq/4eoSo20PLSOpPW/S9sMb/ahWUHVlKikXJ0mAIkE3/ngZW+3Ex5aInqT3gdNQO89cAJzvDc8x8tDM7QQynt62+mAdChWp1/Cqo6mQYeRcdbg6gOgmMNGS+22tMPTRhfZSD6GzRAwF5055+9tSqKnmVSsgkQZm4InvYHr6YDlUyX7ZzWqMQCQsC7MRtN4CjfGvGcyiFStMT+QTpnbzNq81hcCwOPOCcCz2f0lFYKCdVUnSJ9Z3t2xYOQ5MyOUQ1MwwzDgX1/CP3UG/vffAJ3DSlMvV0BI2A2mBt36HEvhjFq/ivFjIDGIA9DuD29cduca1KvpOVR2qiAEVWIZbmQOhFh7drYE1eTOIUKfi1DTp0x52U1Phn8MfmP5ROAP0uNkVS4C0rgQo6yBMDf3jHarxpxOpmJmZDHr8wB3wuZWmysoBVTBYiCdhaTFoH8cEstmNemzFgAGIWARMWEDv9MASyvEM3B01E0yY1Ekj0mcZiLQFSDoVYn8UT/fXGYArwfhLO5VXgEj06egw+cO4QtIWu0XY7/7D0xmMwC1zY2aeotGg1OnqvqJMiOoAXfCrwvltRUKt5mN3cklj8yP0xmMwDDw/K06KEICAt7mZPzxHQS5DAERPe/eT/DpjMZgDHL+aUO1LT5WWR8o+mAQ4dQybMy0yzLUEsTJIkSATsL7CPfbHuMwE3MZQ06wqIRoqXAO4ncdt8YeWFqVFzeaIemwRadJNQ0amEFmkarmTtv6DGYzANGR5foUjqp01Vr33NydibgbiMRstxo1GqKq3QP5iYMqdO0HGYzAJ3NHMVQZNKYbWzBWqO6L5gwJgLcKR0I2i2J32fJW8Av4g0FtOkgnaJYbQYIHr6QMZjMAc5jyJZdNIrTdpIYoCPKJIYb3AInoYwp8vcNp53LVddNEVm/AAG8plpMTvMX2P1zGYAdxr7MAlN3o1j5FLww6AG2odflhAy8rq8x3Hzt1xmMwEnK8TKGoIgEQdJiRqB26GRiTU48DIWmIEmCbW3PeTjMZgCnBubqhqLSpgU1VTuNcmJncaevfBDO8ZcFGqMb7aLdRvt3GPcZgOWY+0SabqlLw2IiQe5IJncGB64hZT7SWLKKni6LAhXEkxbUxEkYzGYAPzFzVVzfkJKUwfhmZM2JO5t0xHq8ChypIgdQIO04zGYAly/wApLmcytNTpG5km/eSL7dLe+LMyP2fZPKoCyeMQZl7i5/LsfnOMxmA5c28/jJlaaU5JW2wUDYbX+QjAXK8u5jOU6eYrVwA4mFEkAmwAMKp9b/PHuMwBGhxOnlkZUUgIp81tZjclvXFbcZ5prZhtVRjpW4Qbb7x3xmMwGnBM9Uq11pjT55HmvA3xYfD8rKuGtoNtNpEHfYj5YzGYAVSqhJCqN5k7mbycZjMZgP/Z"/>
          <p:cNvSpPr>
            <a:spLocks noChangeAspect="1" noChangeArrowheads="1"/>
          </p:cNvSpPr>
          <p:nvPr/>
        </p:nvSpPr>
        <p:spPr bwMode="auto">
          <a:xfrm>
            <a:off x="63500" y="-842963"/>
            <a:ext cx="2628900"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http://ageofsteam.org/Early%20T&amp;P%20Train%20Near%20Dallas%20Dallas%20Public%20Library%20RESIZE.jpg"/>
          <p:cNvPicPr>
            <a:picLocks noChangeAspect="1" noChangeArrowheads="1"/>
          </p:cNvPicPr>
          <p:nvPr/>
        </p:nvPicPr>
        <p:blipFill>
          <a:blip r:embed="rId3" cstate="print"/>
          <a:srcRect/>
          <a:stretch>
            <a:fillRect/>
          </a:stretch>
        </p:blipFill>
        <p:spPr bwMode="auto">
          <a:xfrm>
            <a:off x="5029200" y="3962400"/>
            <a:ext cx="3733550" cy="2037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rPr>
              <a:t>Industrialization</a:t>
            </a:r>
            <a:endParaRPr lang="en-US" dirty="0">
              <a:solidFill>
                <a:srgbClr val="FFC000"/>
              </a:solidFill>
            </a:endParaRPr>
          </a:p>
        </p:txBody>
      </p:sp>
      <p:sp>
        <p:nvSpPr>
          <p:cNvPr id="5" name="Text Placeholder 4"/>
          <p:cNvSpPr>
            <a:spLocks noGrp="1"/>
          </p:cNvSpPr>
          <p:nvPr>
            <p:ph type="body" idx="1"/>
          </p:nvPr>
        </p:nvSpPr>
        <p:spPr/>
        <p:txBody>
          <a:bodyPr>
            <a:normAutofit/>
          </a:bodyPr>
          <a:lstStyle/>
          <a:p>
            <a:r>
              <a:rPr lang="en-US" sz="2800" i="1" dirty="0" smtClean="0">
                <a:solidFill>
                  <a:schemeClr val="bg1"/>
                </a:solidFill>
              </a:rPr>
              <a:t>The factory system changes the way people live and work, introducing a variety of problems.</a:t>
            </a:r>
            <a:endParaRPr lang="en-US" sz="2800" i="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rPr>
              <a:t>Industrialization Changes Life</a:t>
            </a:r>
            <a:endParaRPr lang="en-US" dirty="0">
              <a:solidFill>
                <a:srgbClr val="FFC000"/>
              </a:solidFill>
            </a:endParaRPr>
          </a:p>
        </p:txBody>
      </p:sp>
      <p:sp>
        <p:nvSpPr>
          <p:cNvPr id="5" name="Content Placeholder 4"/>
          <p:cNvSpPr>
            <a:spLocks noGrp="1"/>
          </p:cNvSpPr>
          <p:nvPr>
            <p:ph idx="1"/>
          </p:nvPr>
        </p:nvSpPr>
        <p:spPr>
          <a:xfrm>
            <a:off x="457200" y="1600200"/>
            <a:ext cx="5105400" cy="4525963"/>
          </a:xfrm>
        </p:spPr>
        <p:txBody>
          <a:bodyPr>
            <a:normAutofit fontScale="85000" lnSpcReduction="20000"/>
          </a:bodyPr>
          <a:lstStyle/>
          <a:p>
            <a:r>
              <a:rPr lang="en-US" dirty="0" smtClean="0">
                <a:solidFill>
                  <a:schemeClr val="bg1"/>
                </a:solidFill>
              </a:rPr>
              <a:t>Factory Work</a:t>
            </a:r>
          </a:p>
          <a:p>
            <a:pPr lvl="1"/>
            <a:r>
              <a:rPr lang="en-US" dirty="0" smtClean="0">
                <a:solidFill>
                  <a:schemeClr val="bg1"/>
                </a:solidFill>
              </a:rPr>
              <a:t>Factories pay more than farms, spur demand for more expensive goods</a:t>
            </a:r>
          </a:p>
          <a:p>
            <a:r>
              <a:rPr lang="en-US" dirty="0" smtClean="0">
                <a:solidFill>
                  <a:schemeClr val="bg1"/>
                </a:solidFill>
              </a:rPr>
              <a:t>Industrial Cities Rise</a:t>
            </a:r>
          </a:p>
          <a:p>
            <a:pPr lvl="1"/>
            <a:r>
              <a:rPr lang="en-US" dirty="0" smtClean="0">
                <a:solidFill>
                  <a:schemeClr val="bg1"/>
                </a:solidFill>
              </a:rPr>
              <a:t>Urbanization: city-building and movement of people to cities</a:t>
            </a:r>
          </a:p>
          <a:p>
            <a:pPr lvl="1"/>
            <a:r>
              <a:rPr lang="en-US" dirty="0" smtClean="0">
                <a:solidFill>
                  <a:schemeClr val="bg1"/>
                </a:solidFill>
              </a:rPr>
              <a:t>Growing population provides workforce, market for factory goods</a:t>
            </a:r>
          </a:p>
          <a:p>
            <a:pPr lvl="1"/>
            <a:r>
              <a:rPr lang="en-US" dirty="0" smtClean="0">
                <a:solidFill>
                  <a:schemeClr val="bg1"/>
                </a:solidFill>
              </a:rPr>
              <a:t>British industrial cities: London, Birmingham, Manchester, Liverpool</a:t>
            </a:r>
            <a:endParaRPr lang="en-US" dirty="0">
              <a:solidFill>
                <a:schemeClr val="bg1"/>
              </a:solidFill>
            </a:endParaRPr>
          </a:p>
        </p:txBody>
      </p:sp>
      <p:sp>
        <p:nvSpPr>
          <p:cNvPr id="21506" name="AutoShape 2" descr="data:image/jpeg;base64,/9j/4AAQSkZJRgABAQAAAQABAAD/2wCEAAkGBhQSERQUEhMVFRUWGB0aGRcYGRwfHxwcHhofIB8cHSAgHyYgGhojHBwdHy8gIycpLCwsHSAyNTAqNicrLCkBCQoKDgwOFw8PFykcHBwpKSkpKSkpKSkpKSkpLCksKSksKSkpLCksKSwpLCksKSwsKSkpLCkpKSwpKSkpKSwsKf/AABEIAMwA9wMBIgACEQEDEQH/xAAcAAACAgMBAQAAAAAAAAAAAAAEBQMGAQIHAAj/xABKEAACAQIEBAQDBQMIBwcFAAABAhEDIQAEEjEFIkFRBhNhcTKBkRQjQqGxB1LBJDNicqLR4fAVFhdTY4KyQ3ODk7PS8TRUksLi/8QAFwEBAQEBAAAAAAAAAAAAAAAAAAECA//EAB0RAQEBAAICAwAAAAAAAAAAAAABEQISIVETQUL/2gAMAwEAAhEDEQA/AIm8NZasCKWkVFJBEk3BvqUm9uo+uFdXg4y9QF0ULPxqpZQO++pCP+YYEzuWrNmK/kmCKh5dXxeun07+uJqfi91+7zdKVIg6gTPz3Hz14q/en6ZZAa4KjlpqR6chJPvO+K9kOIIMswqhS7MSC0GUIiARcHUD0jvGLTwfN065rOjagyraxgAEESLH5wd7YTZvwjTCWpFlYSChh1kyLEw8TFjsNsTpPTp8vO/qq3xQJTGuktP41HwIwurmLggiww5bIU3q0fu6QlVJ0ooBl+3sR9MJ81w+mlMo1RtIcEOEmDDWqLqDr8W8HbDysDRrZc6rBEkibrqPQxF436+uK5kWZ4SiVoggaiII9D0/TDzg2XDUnqMiN5II+CmJkAjVyydjcXE4B4hXWpUB1CfMU2O1r/lhzkai/Zs0UKkEIbR69P7wMUB5GplKlQqRTdaqqQAsERIOmwIdYkr1FxPWHgWfl/KqUVcnUF+6UuRe2wEAI1yLnrhPw7LgNRcSCKsfmh/jiwJx6sqU3qFqjfeKCIDR5asLgSTPWe4xEWDJrSKytOmy9iqhh0iWEyCCIa9jfCni/hanV1eSFUi5UiN/zQ/kfzwLR44uYy9VqKEV1llj4xLgmSPjQ6iYuAfcES8L4s1SnqrK6FG0GqBpAY9NyYMXJETuNsFVPM8OagTqXUv4lYXHr/8A0DGLLwLjrmjUR6dSonlOtNhSlgxEBWYQCBvq3HptiwEowWpWRaiopYMACDyk3F4B7iR7bYCynDw9NCVPmfgU0gUmQS7sdyTqMD0HXCwOPDGbLvW8xVhjqBKgGRC36DlAt3nBNaohqMBEivR6CIKL123n6YRvkHpuuqLSbRuY6dAO3rhuyOxRQKgX8Wsrf0gTHU/TDAbmuLUVFNtagCopPsNU263Xb274P4JmVqI5Ugjzaht2Lkj8jin8T4Ioa1JImZ081r+xjt2uLgjBHh3j9PKo/mIZdpGkTKqJudtjI7++GIsPD680qj9ZZvT+bU7dseymagozFjLuNIA3lEX5DUTf19Bip5bxkiZepTKv5j6gkCQZpquqZ2lSeuI8j4uJZFakFK1NfxqBBqBiJNieQAfOcMHU1UdhjRY6/wCf8/wwg4b4sWtUVFpEagTq1qRYdh/fhrmK+mIE6mCx6kx9AL4Yg+xBxhFEDEaCBjJqfxxBq6CbjtjemB0GIXaScbKf4Yo3Y/LGAAcaEDCrPcWswVcwpB+JaZOzbXtePzwD2kgjYThdxIyDhZleIVIIL5k6hv8AZ40kRzCDa1oPr84s3mXAEvWICgmaQE+k7hri3+OM1Yp3HzzH3x7AvFnljJY3/EsY9iNh3zTxXPlJVIrE6WEctrgggg3FxiP/AEjTZvKqTTeSvl1QXGraFqLLC+2oHA+X4ly1lBIbVqmOh0j+GCeJ5vza9IQC3mHm2+F0N/mPzx0YOfAnDnorXSopU6lAJESIN5674rXDeP5qhTUqpenJGxOxg22I9RHvh74Lf791kxoJibTrF4n+GAsgaSJTFQVKTuzDUht8RADKbH5jqMFFUeO5bMrVUKqVqixJG5AtY3F+2r1w347wUZjymSCyrO8alO4mCIMzBFwTtM4pWcy32qmHoaarJ8UIytBBjUtwdjdSdjbFu8YGstXKHLz5hFQAXg2QwYIj3wRVs/4cFNww1KQZ8thdh10EtDewZj7YY8Co6clmGUkq5TSSCDym4jvPacFZbxwV5M3RZNrkWO3UCP7I98MuG5RHyRppUUq1R9LdDLlwLESfwnSe8YYKcrIfLT4Q1Tob705j88MOEZFE8lC5cGo7LAI5glOFIO17GLR1wZxbw0+tXNMs6EFSplWM7Ny6lJ7lTFpY4W+ZpTKVgrhTWYgNBMroESNydDRYTG2INaOV8l/ugyNDXEg2qL1HYY94j4/VommshpVKuokk6jzdTAveNsS5LxGprBws6Q8gj991B9O+F/jlg1VCABNKme0Ss/ocAyTJ12qmoig0amnUi1EA+EFiRI0zzEzE9cWZ+OEEHyqQjbVmaQ/icVLg+Tp13ro41fdKYjcqUG+LHwfhFOhWCogANQ9JNkH9+Lolq+IZOpmya++ZB/RcZ/065Uv5uU0j8Q81gPmBGwxDxFafVFJauyC20wT84U434S4alShbNTkL705I+pwHqHiXzDpGZok/8OhWaPX64IqUKVdWHKXWVqcrJBIjmSzUwdxPKehk3A4ZmAdRAiyH5Goyj/oGHPEOFK1arWEpV0AK6m4gxtsQQYIMgjpbEFI4nlPKalTgqQ78t7cog+x3BG/vYC5xglYTPwiPqfyxbVcOKaZpFWoVlWX4emrST8BkxpY6TNiDbFe45wJ6bixiNIa9yDItbS0H4T2MdJC5eB6wZ4F95M9YI23FgMPeI1F+00RA1KdyNgSNj0kA4qXAF/k33VQqwjmDyVa0j4Rpm9r2O+F3EMnmtQZqtSCZDksGgXuOnxC9xY7xiq6xRzAaR1FvewMj6jGGb1xy3I5ly0K9XaJDsT+otjpGuH0dgL+m392Igr6Y9rgYiqHpjAbARZvM1QYp0w6xJl9N5iB2tJn5YX5ytWZfvKKqA2/nBfQSbdD9cMczmhTUsQx9AJPf+GFVbiYquoBGlhdHos3NNjOwI+m+CMZOqq2GkBm5j9pB0wRBHrJMx/EYirUDpEjpIAzBM3EkHqN++IEzCz/2YBv/APSMb/O8z6YkzXKgMo24H3BUiN/6oOJWlN4qIc/+/Vj2PcX06zp079FK/rjOMqSZavTStV8wwDoup2NyJt6bfphl9gBei6VAyqQGMXuVEyJVryZnEHh3hVOtVzS1F1AUw1+jA7/mca8R8KfZszQNJ20vVTlP9YGPUWH0xtDbgnEaYrny6cM0oeeV33PLI274G4rmVbMASCVqNMn/AI3vvH6jvg6hWfzBryyKZMOKZUixv0B+mKXlM7TBZ61I1FZzzdQY/Od9+mKjPDINKrAjmp9SelTbrh7xHM1PKyAXTJpt8YlZZwLk7D+7A2QNMLVbLKKg+7JV1Y6Z1TYD0sRt3vcp65rfZQEVWDsqqpMQrUmgAmfxE79LdcFRvxF2HkV0KGosKZ10zKnYm6jrba/thgiTwqkgKlxWUTTYNH3hvIn8Jnv6YWcT4c1Gpl51Bbja0hSPwyDtO+IKMrw4kMQTmU6/0R+WCHVDiucyys2pMxRQXZSJA9VO3sNOHGSzFA5SgzTTSo76L/CxLn1t8QAM2jfFQyPEqr1KdKuRVSqGGtgPMC6TcODJsJhpF8MalWicpQosx8unVIPmws6kqECVLRvvH+AH8d8Ohab16RRiBcgC41CdQFiRvKlCDFsJPGvCKjZkCmpZUpIIESYBEgH2jBObpNlUWrQqP5bEKVYiokMD8LgkR6TN9sP+L8eSnXelXpaqS6DrAJKEruSLrcGDbrcYCtcO4saSVKrpKeUotAN2piNUCY7byMZTx4gqhxSsHLRrF5UDoD27YcGigy+ZqZXQ6s9Jl5osFAaTfmkEyZBnrgMcTVKZ0qCU1AA21aZnYcu3+dsApzXis1CsUvhrGr8TGZUjT8HrM4lyHiWrTFNVo6vLQKCRUvCBZjR6TjenxImuVVQKeumrSx1EurNIvpEaYjSQRvO+HA4qIQwZbQGWDA1admNiRq9fbBSDKcUzKbZckNpF6b/hZmEbDdzb0Hzd0/E2cZiXojSZ1RSewmTu9tsbU2akBUJBN4UoVC8wAlvibe+smekRix5fOjUD5dQRPNpEe+8/lggGhnadfSeW6sNO4M7jpP0B9MB0abUkCEebSWhLBrvyxIWfiG5CnaLFLHBD0KVZHqWouH0mPhblDXFu5uPnOI0zTUT5eYXSSCoO6sPRu/8AWg9yNsFCrS0o60W5ahBVirGGgHTUWJDGBuLi/qd145WumYSmbMgjVqWUIJg2KwD+eCszRRqutWYOKNMHTM7izAfFHaJsML6+WZ1La2dyCAShtAaTaCO0z+L1wQH4ZqscxpYkEL1We0j09/8AJsWV8cPUbzBQtEHmaDfodG9vzxUqfF6tGsrVlDsAQGBIDbSBAgkdu+Nsn5qBlDEGSTaTaNj1ECIwHSeDcdeuX10xTVQCDqk7ncRbb9MONWKN4brmmlTWzE1eUW6iZkidx12tGLlRqyzj90i87yAf44AhqsAwJN/rG2EmZaq7SaVdYGy1VAt/G/5YcVGxhmuMQJaHm6TIzGpSGH8oSSYAInsBJj1ON84jEm1blG/nLBA5Q0byQs36k4OpcEoCPuUgegxnOcJox/NJYAbdBYe1sSkc542CHM6/+Zgf0x7E/iTKqrnSoHtj2MthvDmSjMZnWsHylYQT336E+2GniHLuK2XOvUvmKYIFr9xFr9ca+JaAprRrISjGlDFZ5gBTgHvc9QevbCrinFKnmUoqK6rzyywQFPVltfS3SRGOjKHguZPnAamAJaRNtj67Y08FZI1aLAaCPNnS6kgnyjEmbCJ6HpiTw6KdasfLp1lencyabAE6lknlO/YHBHhE/ZXqUqkhlqkiYE/dkWFp3mw/uJAGToPQqZvS4oNrS4ZoF35QVWY+WM8Sd6jZUVK2smpVAdSSQCiXmxkEz0wVxisp89x+J1PbqR1wBlq487Ix0ruY+VL/AD8sBO6VhWy6VK4r0zV2ZSHEAzIMMRE7kjGvGKtBsmVoI1OKtNiGuOblsZMbbRh1xqgnnZExBMkkdYRfqe2EOcSl9nfy6jvz0ZV00xz99RBwG+S4eaWZTzAoDLRVWBDCUpw202EHGnFqIFGnFWnUBroJpk/7t9wQCN+2HXFcki1srpXmqSLdSFt6bW+eEGZyL0qVIVaTJOZpmGBEgK8wf4jviDPBaDUmzDIAFA8vYXZKigkrcflhqviGolViVLjyUqOVYKx6TBBRoA2IEyb4zmKX2apXhBBlilSHGpqqTtFogjqJwvzGXFd6h0hf5PS5U2jWQwAMwI69LxihrwvM01o5pVcaqrisqqIYKwXoRpBki0kXwtrZ9fJq3AYs4CgSDdt5ne+30GBjlXSlVaGVTQTTUYEDelcN1npGFa5RjDebSnpd9Q/tb9ut8QF06hFaoQRPn0ug3FKp6R6YeDOOaNIReadoFoKydOm1vpFsVajmJfSKqySAIV7tPq+898MMxwqBrFem3KTyohJA3IljqiDtOxwirDnHPlnQH1KQBzMxhip2vb9Iw1o+IU1RItY85nrjnuToU6jwtU3uCaKAaRub2gR0w/y3g8VGA8/4uopJG0g2UWNuuKGOaE0KikHmqD/oj52HvgvN8UZftEgVE1Uxpa4gmpIE7bDfCzMZLMUAy1E82mpu9IExv8VP4l/5TptZTjVs8tUMysDJX4T2LWJ3BvswB9MEM6nD1Oo5diV1Gn5LNDWAJ8t+guCAZGFOby3m0WpqWUo0tMq4lKjEMPZfUEdsM8m8VFJ/35ef+VQZHy6YS8azbtTpnW0sWU6TvpZ9B3vuR7HBS6rm6lEaMwNS3C1CJKkqp2/eClTPtBi2JqnEaiE1KcVKZW/UEamgyNioNzbe4w/pstSmVYFiDVJJEMHNEKNS/LoIuLdcKaPCKeWrMxcrSJFwbfzjKCe8KsyNpBxENa2bptkXelV1SpkRpZDHoZmf/nGvgfj9Om1QVGIc+WisdTE/eRpG8COlhbCbj3h+F82gQNSyQhsRAJFo6bkDT6LhXwfMomrW5p1VIIkAqdLgxYSHFyOh2wHddcs4giDEyL2B6ehxkjHO/B3iyu+YX7TXBSojkyFAkCxkARZMX/K5kOpKsGGthKkHZiALegGAIT3xjNG2NqR+uMZjbEpHPvFQ5jj2N/Fi82MYy2rfGOM1a9NUNSg2iVGl9LXKghg8SYWLdJwuz+ZruoZqDbEawGg33tImSev4sPa3gnzE1haZBAPLUZTfuCpE/PFarcIalmPLVqtMxNuYwRv92SSP0xtg8/Z1xKmlfMGpUVC6jTqYCTr2k7nDDxVnlGfolIZtAIINtqgiRN5Ij/HFVzQzBGlqtOqB0fTPf/tAGvHfvjStRaAXycD96kWXp7uv5DFBfE+IvTqVXpOyO1RiSpIkTsRMEbNcdcOeIKTRy9Y1i1WnTFYAqt+WX2CyeUAXJsJ7iooKDbvVpn+moYfVSDEf0Ttg6vx19C0w1NwKRpKQWFiN4aLxbt6YgseZ44D9kdgYCknSQ0AQDax2uQJwAcihylZqNZagBps3K6kBGkkysbdAThBmKrlFBpMNIgm5BmL2ECwA3xc/2dZqn9mqIXQOahOksskFVGxNxvgM8U0/yMjTPltJEXil1/xxXmqfdUgTI+009v6rbflgKjxA01oug0smqHUw0+veOkzbFryAfMcNetVfW9NjUXlQfzZmJAG4kSZicFT+IcwBmswaiagEQaQ5G9RYIaP4YAoqrVK5UEAZNCo1SRzG0gCevTbAvEOPU6lR3ryAyICaUEhgQ2zHpBBvg3PZYZc1dRbTUygWnrABLKbixI1AGbHrvgj2a4hV+z1KblzRFCmQkW/7KIkbX74Q0cpzkxTg1Va9RRyg/F8fSYg99sPsyMwMtVYazS8mmVkFkt5RkC67A9LX2wmbNuKN6tPWSeWFiLcsC0mZjfDFb16pqPl2CKFWqGZlWAAD+I9gNyYw0yaBRSk0V006imHBhm1wBzmZn136RitUOKVGZVWqssQBFMC82vAAw/zuZqeVTZMyCQhZiApLRuw7xcW9cADwfhlQGjKgRRqJciNTM5CmD1kY6Hw2iQKcqLASQDFhFvp9Mc94fxSrUaDmai2J1aSBA63HyjHScowOiGLCBeDe2/zxUVXOllzGZKs9NpaGW95Jk/wscYq0qVZTVrqUqJSRjWpcrHUwUzFm3kgzPphwM0zrWLLTrIGAiidLmXsGBOmwM7yf0GalRdalJKmio1NFKVeVrFWFjYkjsTvtNsFAVMnmKBJEZhEa5pgBwSJ5qdgTH7hHscL301kYI5BCPqgw3ViCDBEgQQ0T64ceJqLJLaSC2ZRlI9EUA/Ij9MAf6Q1VXZxLD7QNekToFIMQTuQDMb7nBC2llsxl2BP3iU2ZQwMMmkQ0EiygEWMr+Rxlc3TzKgRqZTq0qwUzzTIYwwg2YfOMWmvRDJUPUfaQfQlafzBsMVXP8OVKzEKBy1Ra34Xv+m2IIlSrSpv5Ta6cQ9JrEAgcxU3U2mdvU4S+UHXURpLEwxPKTPf8LX62Ppi4cTFyxmVLwwMMv3uY+E9BppgRt6HFdynHFCPTqIvN1CiCZO67dSZH0wwMvDmWVVGsc4LCOsEHpfVv0iOzEiLdwzxAMo4pPTP3tQc9hA0qJiOlrdAMVrI5FfswbSdFyCJN9UAKZPQCFMESYkmwLZ5lzCmo7OqM3xHmGqxJJ3EgH0xR2ejWB2IO4+hg/KRiWqMcZ8J8ZSkyEyGVugg6SpBMkxv0Prjon+uNI0wS41AX3I2Pp6D64lCbxcObHsDce4gtWSp6/OPXGMYaT5/MijlkqlUgKvMu4MCJt3tv1GKXT8Wr9rFcoYCFBcTeQCfYHYYO8aViKFGmAF1KGbSfiAAiRAkgmZv7nFPy2Vao2ld4Jj2E/oMdNZdky+fWpTVi9OHEgOsiDcCdUTHcYDqcOy/xNSpLf46bFfWOXTFgbycV7wPxdvs7Uy0eW1hpmQfmIvOBfHvFJCUlKnUJYr1HRSL3BBO/X1xaozgfAadbz5doWqyggK+oTaxDFviF9zOJsz4Iok/FTk91amfyaP7OKTwTijZesrqbSNQ6EevtvjrdTPHRqVqgGmZYKViNzAmPfpiQc84n4WahWpqmoeYTGhwbAAmLJ0M3xtnOHZpY1MaigwPOpah9SrD6NgTOeLXasjhV0Ui2hYvBEGT3j6Y6PkKvmU1elrKsAZDD66WNvbAc3zNHSV10abTYChUFz7EuAfTSMFZfxA1Gg+X50puGBFSlcahuGUg/2Thx4i4zl2zVFajavLZvMJUEQVgBvUGJEQL+owyznCqLAciCfwrUK9NgNpm2IKK2TFUctajMCBqCnbr5mi/S2H3ivi3nrRCrVHlhgxK2uFAvdSDBvOBaPAqL5xkDcgUcsBm1GbRY9Bt33w1z/gZaau9NtJVSYU1KZsJ2OqfaRgMeAKYIzjOFk0uWYkjQ8xHsJj0xVGHMvX787f8AL+eH44DmmoivrNQaNf3i06ltM3LHWB8sIsxXUuplrOX+Hb4bfGf3d/ywD2tWAa2o/eHoBsf0jEXhivNSiJmKNQEDf8R9MAUK1MFWMkAdNRJMiWvAJjuR749kzTTY1DCMo5QAQRJJIckRe0HbfsFk40yik0BxCEXIgAsImLmfT0xZeCuPuTY8qj+yPTHORVU69UgMCOWTAJkWYgGIAmcWfg/immHppAtYdCREDpufScVAi0fu5UkGo1KSpKn+cYbi/SMYPE6pQebpqoVUEMoJlVB9L8q4wlF1S12D0yBBsBJIj0M23JjuMQHP+XoXTPOSdvh0gC9wBM/ngGeR46isFD1KIaonKwFWnBJBCg/DeL2iPXGM/m4eKfkoGNUMFYlagU0yQxI5OQGRJ6jrhVTzlNjTDAjvI6+Za4+XbETuqvUBE6lqHbq6Qf4YCwLxTlK5imabEVR5m4DVAutyRJF0EARu2F3GqtOQxhlqagGQjUurcx1gNpNuh3gnBtTMqfMNNwb5hrGbtUpkGO8BonucJ89TUOeUA6XmLA2Xp6fpiKXNxSq7EIdcseWJJ1FzYbx942Bv9EFkNRWuIMe4n+4YZZvJIC7xBliD/wA+YP1+7Ue04V5WtVpltYddQBIMjcggwbbC04IdeFfEDZam6tT10i0tHxLYCe0bWMCQYOG+Y4PQzVN62XMHmlYIBPburRBi6md1xBwPiiPR8qvQ1JTMU6i8tVQ0mx6iSfQ9QcWjhOUoplmCar62kj4rwLAAKSFWwGApFbhRoVSTT0uBzUyYBEfEh2N7xcfpgKlWLsWIGpfiYAAEWAbSbg2vbrjqlVUqgo6hgNwbFT+oOKjnOD/eUkYeW0CKmxIAEgzZwZ3PbtbFoB8/VEm+kflj2A+MU/KdV5iIs4NmE9RsD7WNsexhptxSiXTUQTpSB92QCAZ32O0T6YScIilWR2GsLchWgwVjftfbrti9UfA1A+UzvWUVlXS6sAFqESUMqYDEyp7ypuRJLfslpHavUH9ZEb5dMaZJvDeZpoK7hmpqqhiCqmRJiIP6kYTeJ8u2YzAejFVdCiVKibG0aiZBOLcv7OKlNKiU83C1F0sDR6X7P64rfCODUMvnHyufpKwaPLqGQL7HfZtvQ2w0Lsh4eY06nmoysGTSCpBMzME2gWxa69VqeRqRrDJRIkODEjTcarb7RhrV/Z3lPwrUT+pUYYFzvgP7tlpZnMSRdXcsrCbiJF42vvGGq5nkcupqANJEHYXnSY/MDF78PELQTmSKZYxPxArMFom029caU/2YOQGpZlIi3I3sbySDM26G2HeX4BnKdIpNCpK6Z1FbaYG9Mj88SDkleozszsSSxJJPc3n88X2hxKMiGfVqWk2kQCISwnr1X64o9XJshZXAVkmVaxEdpsT6YsfEM5RGWWlrphmSQyo3RgLkSfwnp3xYhFwoOrrXuVWqqsestJ/MA4u3jfjlSnQpojw1Q/hcmABeJupMgexOKtwzMU0eXqIyzJAYgnlIjmQd8MvGvF6NepQNF9YVDuQdJkGO82wgb8Ezj1MjWR9Jq0xURtYGwQgSxIj92duX1xSRTpkA6TJaI6D5bxfacWDiNRHoag+qpUqy8BQzRrJMghbz0FzGEw4hRH4bAyAUaxnf+dn5bWwoFy6c4V6YAkgmP3QSQLi+Gy5WiCPKpElqZdQ/MCAJg3EHpInC/L5nLq2o+Yd7GCLiDMFTcHoQcEni1EjYzpKAhDIUrED72NurBjJPyD2UrIZNSiqoU8waVGoguEEEmwm/yOLjwXwpQ85CVVwZB1XBkHpt2xScpmqCA/G0jSQw5YDBtldWmR+9G9sOsl4tpU6y1GZ7EmFpgXI/7zab4BmvEcm1Kqwp1aPlMq8jEyGmDBlfwnpireIKLJUDq+qnVk02BALKGgkgQAdW9sMqPEMoyVEFV08wq2pkNioa0QZEmd9ie19vEGfotk6S0alNyilGUgapZ1YMOwhYkHr64UA+HqVavUGldaoVLRExqmBJEkwbD3wf4lprSdSPMGqdSshUx17SNxIPUfPPEM2MtTpNTpqmuolYBCeYIq7mTHMWEf0icC1q1SqgarqIZa7JrvYqC0dY1HACrVQtKuAZm8i5nvAH1OCautyAWMRANyJgdYkgx0nB9fI0y9TUo+M/Tz2U/qMLMplFWp/WH/7U4/U4KhrMzlisOLjuR8R5djEsTb+GA6uUcQzn4gGnVM6hIJv+uGq0VTzHETq0iRMA+YevXlF/8cKKheyNqMQAJ/ogj+zpwQ/p0KtGkhSi7IVl2G6uC0gjoAADcfPF4yZb7MpG/llmUwCp6jcyeu3e+Of5BK1Kn5g8xVa4aDFpX2P4h88XKrnyDRpldZqDU1p5L6m/z3OKLQmYBPOs2+Ib74rHD+LvZKk6VuoYGZ6QYJII6YsmXy6TCyttpJAv0nb5RjnB4xUVQoOp9UKBAKkEwY2IERt7+lBfHM0rVl8oDQykwTA6fCOm9xjGNOLZhSEdwEdhtMza/wDDHsYVb8v4my32enSqnUGQIViZOxHvaR16434P4yoaCKlUlV+B2VtTLMDWAPjB5SRIbe18VLMoVSnHlMHsQASYaxmBJKzqPW2E+Y4Iy1KiGqvIDGoFdcAEFQbQZsfzO+NJjtGXqrVUPTbUp636YSeNPCAzlAgQK1OTTY291P8ARb8jfvPIeJZl0WnBem6jSyjWtxsSZgkjt0jENDxRm6fwZmuP/EaPoTGJR0rwX4meqPs1a1elKwRdgtu/xLsR1se+LLpYfFGOFZ7jNWtU8yo5LxGoAAmLCSoEmLTvGBzWY9Sfc4DtmbapQY1kGtD/ADtNRc2/nEEnnHUfiHqJLjJ5tKiCojBkMFWFx/n09MfPlBuYamKiRJHbB2S41UplVWqUVNUaSReG+Zkxb598BevF3hN6y18zQdmqUqhUqDvTFNGtAHMpY2vI9Reg8RpfcZZv3lqflUP9+GeS8cZ3LksmZ1hzqbUA0mAJOoagYA69BhXxbihzD6iqILkIgIUEmWgXiTeJ9oxAvAw9ynhlWpCo2YQAgnSqszSIkEcotO8nAdTg1VTS1roFS6lrCBALHqBfrhnSWtyijmeUmFksLwbxFhy/5vhFZHhOlrKHNqHA1R5Tbb7zv6Y1peDdZ0pXps0SQRUWLgXOkgb9+hw4fNlYkLyoiEEpciSxUEySdSiYvGIeMZmoa5dR5YKqCBotBI3B5d7C2LgDpeBakTNJrkCHNyO1vSMSP4GqKVjyrki9Rbws7NH+e1sNXz6J5flmqimWW7C5XtUBEHVNv8QF5tJ6Qqlm1K5ZqZvOplBK6QDGkXibHfrhgSVOGopI0sYnmWSLbEEbjC/MUFFbSAwWQIO94npi7cRZ8ulOkKqljJKaoGllIgMYcoP3bnue4fGaVBaikVsqSaSm4qs2oRYNBOq3WBthiMZjwtl5t5q+8/xW2A81wry6NZaLM5d6KadMkzra1pkFBt3bD3iPFBTdlrVVJALzRSZnZTqKxEAyCbH0wO+Y+7ap5hWWp6CBFxTqWk7Rqgn274qkniGs6LlgwAmgLMoJsxWTM3t0jbC/K8XdTe6lWXRJ0jUIMC4BvPvfFkyviBS0VHLwWOsxzC8al2BBCjlbpPXEo4xU8yR5ZVpCPUC1OkkSxLIu97QIPbEQDS40H1OyUtySoZlN3DmB6tYYGz2fkg00ZSsyGvbljfpy4bVOVzpoUQigDm8tWYxIMbGIO/64c5HgtCuahr1hrRAD5TiIO0yCWIiLDaJwFLr5kMAvKARqLDUL8w9Yux6RtgD7TqcMRABBt6BV/RRiy8S4TRSkrItYgcpJOwHMZ+73m0YiynDqJXQMrmXrGGnWkaQy6rcpAOwmT29ATJnHBYpUdBBIgkfLfsTe/XFs4dx6kuXGusDVFMyJuSZOnaLmLYFXKUwWYZGoqgQQa9lIIueo9QZnGEyNFm0+XUQcrKzVFE7yJZSBuDE/QTiwYyv7QMwjFmVHWTYgixNhK2kD0wu4nmKbsai/G4psSGspIOoAEE7wLm19+h9Lg9N9a0wXepYJuysp1NG2vbcAAdz1PreH8spKPTqUSFEOtTzAW3tNMdrj1tgFHGRy0GWCSDJkm/sdjaMewRxJMuSpPVZGlzczuRA029sexlRtDjsqiy80WJGlbAAwZMbwZ6i+2I+J8SXywzS5HKxZYJlQIU6QBuTFzyTjTLcMYeYW8vymmVnnOq26qSo1c19oGNc9weOVean8Sa3iZgA2EGNR67R2xrUL/FNdKhJTUxJ1ktblAgQP3rFTbYfPFXOLNU4csBkhkR9LeaRIAJLWEehsDuY2xXKtOCR274zVaDG2MDG8YDfLZgo6sIkGbiR8wd/Y4iqPJn/D/wCMZZcaYCSnU2B2H5e3zM41V7zj2n88ZQdyB6nAPeH5lqwVXcjQvl0iVtfe87xAjc6unWzZ3LUFalFOkqKhL6ROqNFibepm+5xJkc/9kySUQ1OpytWqKZBWLwwvzSQolV+H0wopeIHKCtUoo1FHJ0FlBJOqDpI5gCR06fTQLAo5iVp0AGch1UOZVV0TeQNUSQNpMTiH/RYZ6rOlUKsKo1q51C7EySCIK2v1wHnOIU0qlvLRC4BBUzpsB+Ebk3i2Js3XYUKL0wyq+qS7tDwLm5F+tt4xETcaorlloJWqtqeSyqqkoLLrn3WAB0Ume7XK5hkXWjVCYKJFM6SA0AAqLyRO/TFL8TZ0165qlYR7Uz/QTkt6AgnvJxYj4jRMplzRZXqp5epCXLSFIb+iB+eAh4twdkqoWzDspZy7aCNEi0yTGqSADGxwBm8iySKetwIKtyCAQGJCH4tt9rdxguhxfz3H2wvRy9beqEYm0CEmxWVEkAkX3wRR41lqQrvRUV2UaKbV+VRTsFBUL95U35m0W2jbFCriVdkjzKlZtXMwekFBntDmVgkdBYD23yOTr5ikzJLgOAWqOOwheYkReIEzPXCfO1dSUySurTFuw2npPoNvpiWpnCuXp0gTBfzXgxedKz6gD5TiCTOaigqNoj4VAsQDeQAI9/fE1LhJktNPluZYrvcRqAnvb+OHK1RT1CKI1gqkaxAE8x5ZkyNpv0xIPEFHRWWsrB4PlbkMYMX03BaPii07YBDVquhKsHSQJMFuWBLC8Hlj8r4vvBeJ083SqVCVTygyqLLq1KGMz+HUBAG18UVKwqoWrOyEHl0WER2nqYFrWGI8plVdwKlTSY+J7wd/nJwB/EOPh1YLqIcHUDG57EQeptG35CUuJaEBE6jZuY7TYG0e3thlSy9OmQNbMZDKyiJO5nfaB9RjR6GsAkvffQn9Y9t9x1wAlPiBdSlgqj1J+LoYNpvfEdOmzX01IEBSLWJkja8g9I3xnMcNRdQUVJtZomDBEiB1mMR/YqhjlYduWTb2/wA2wG1FmV5oq3UW1HcQRa/U9euCuC50l6VEjUqtIDRYgG0EdO3pjXNZaKKEFtY3UL1JvEC0Gf8AMY34TRA+9ZaitqgEEiZkE9I7WI64A/j+Wh48tBH7oXsDaCO/bGMa8ZqghQQ0TJ5+4tvf03xnGVDZpK6+Yaiv5bgqjkGBcxpkR06dt8YyPFEWnoZFYtyyGaVOwaI6EarbmMZzCAVQalZdJYqSQ2pF1HlEjSbe6jrhh/qxlFZAmdQlhdioKgAjaJLMTa5AN/bGghzGYXSpUKCp5t+YiSW0m1xAg9vW0L1aJQkai0HfSOY2ECfhHz6fK58N/ZzSqanp5suo30IoJ3k/EdI9WicG5LwRkgx/lKViT10Nt29PXBHLaWXLHlUn2In88EZyt5hELpgdx+ewGOujg2RpsoK0VZiAsoBJJtE3ifxbbQcM34DQphm8tLAkwgmwntiK4zkqrAnT5bLYgOVsQhW1+7G3tgnJ8LzB1FVpFjN5TqpU7W2M+hAOOm5XxPlBq5lQqJCPCk2kQO/SN8CZ7xHVqqgyzCmH66NbkH90SB0me31xcFSy3gnM1aWiEVifiGmNPblp6/7W3THuG1Psqmo1Wi/nGDpEkG+66YPUbiJ9sNOI8czC1J+1PTqLOoeXKaR2RGeLEE6jI77YWnPq1NnqVKAMz/MKW5oOxWFmZJBJ33wDH/Sr5mr91UprKHUCDe+7SkRJAi/5nAeaqEIFKU2QxI0qEZxEkWC6dQJEQDfl3OB+HZZqqsETLN0Dr93EggAwqFu/W8YJfLJKlKFFS6iEDsJMSTZl6GOu+KjCcYIWKnDcvV0izIgi/U6ZQkgRtgHO5qn9nqK2TemyA6DreFnpcHqZgQDb0w1Xg9MtrqI6jfUDYOGACiZsDq+mFHG+FqKNRlp1WIMyZhRI5ja40gG5GJgruZzKEUwoaFEsCZBe2ph+7MCfacWTwvkRmCqU2AHmF6lJikkD9xQNQEHcmBG+K9xUKFpBQBKAmN5Iglj1mLCAAO5km0eB+EVq1RaKvpoyKlby51adMhGbSLMYGmbfKcBTK5vpDFlUkC9oncCbTE2w2qZr+SUMsoClnaox6tLaUk9FEMY9vkw8TU6VI1kFOHNQinGwWw+e022kewQKxdl1iSdKCTECwFhsOn1wFsTwxlxqFQFBMA1CV3A6zBAh4i5kzMYrFSgNFcqAwVlAJOy6iAQOpNr9BPfDjP8AB4p1EFSnAKsOZ45damNSyJ1e04rSdJEy3Q36fSZ3j+OAYcMzNLUgqqNIkszSZsYA7Xi+N+IqGqqFXRRYrDRA35iCZ2m/TANDKlnGlCwn4b7DpNvb64OzLUwz66YpmByJaD37THfv64CwHw9kXqAUK7yoJJlGkhlAsdNryb98KOJ5NOdjVUtq0gKLGH0ki5tABiZ3xvlcmtBgyVFJZQJIU6ZAJIEkm8LcAmemC6WbeutbLUaQepVYHVIssKNyIAtEyN8Agy2c0EEHmHWRt7bz88NcnxSvrBp6yEIaTfTJOomwEGTt3xYafgbOUqXlK2XbUSSdRBEgWkp09DgWh4WzaMfLai7uQpCEsFEmSxiFAPuT0xAm49mBVqrVlnJUajpgAiygb+h9fngmlmKwl6TOxIBqBaZGg30qZ6b398EZrwxmqQ++DQGEFedTt1mRcbGMQ8QzcBXRzqIVSogWIJnSDczO+KFlTiRZDqDyWOuIAJJJja18E5LiahVEbH8RJtJ32HX8t8GcK4Bm8zS0U1OmzQx0hr2N9/lg7L+EM4r6FQcwBJBtygDm0zeD13vhoT8XzhC6kcATbTa1rb49hjxwVsuiCvSdYMAnYkCLWg2GM4it6tPKX89cwTre6kQOY/D2/XGfI4cwCivVGm4lJI2kAjvv6SfbFc4jXda1SHYDzH2J/fbpiV6zxSPm7rJLgNfUw2MxYDFFgHBuHsumnmiSQZkkCe5GkfTER8G02U+Vmk1gcoLIAf8AmDH16YFyi5tklaFGoO2hCfeEv+XXG+bylVR9/kSBvIqOq/2mKjf/ADfC4Nf9Ss2jBh5bmZ5agJt6Gx79cOcz4h4ohOqyjqyoGI9x69R6YV5fMaJIpZ2mIjlbUI+Sra5O+DKPiEU1j7VXQ7/fUvnEwzR74INfxBVNMCplKTAzrFubpMLc29cKcj4mqZemFqZWg9NvhV6Q6dj+IR1M7Ya5XxU3/wBxlKvYOGp39SVM4Op8bldPkZWo0iRTrJp+Woz8gMFJanjmhmCFr5GlEgAqYgdoGmQO2qJw8y9DhZE+SAFjVUqEBZIkKAXY1GNtgR1nEOYp5b4qmRqyYkhC6gd9RAAAxF/onh9RwqB0qNOmJtuZvqCAQOa0dxhiad5TI5F1YUkouTutFiRG0uQEVdjvgzO+FsnTCmoBTBspaoy3i4EtBMD1sMVyt+ylLEVnk7CBs3UxNoPz+eFdLwFnKbp8FVKZ1aTUVlJ2HI3LN9j2N8FXLM+EMrVpCn5rlG5gq1Q07mRYkjc9fywtr+AFWk9OhWcB0NmVTPLAEwIvaek4FzvEsxlqGoqmXqy50oKcaVWBOkaWu3WemGPhHxwM0xpPT5oJ1g2OmJlT8BuLCR7YDleT4RWr1adII+pyEGoGO17bKP0x0bK5d+HU/vHVX+GUJUOTsSYu0HqLL74acQ8ZrTdjS51otpqgsRckAKnQmbSbWwTxCjks8qNVZGKCwFaI1WhoIJ2i/a2ERRuIeKKOdHlZ2kivBK5imArL1Ag2Zd5BN/Q3wFT4Rw6qjeXUzgamLlhThri8BbDa04tZ8DZCq2mkza2spBLx7A9OnWO4xFT/AGbrlzVqVq6KhB5ijSoa0RqIgyB37EXOApycGbL1GXM+atN0lSoBZl1jQyAssyQB3E3HTDyh4ZyXlHVl+IKREN5NXU207L5adREH3xdDwKlV0hqkiioUWEAgD95evL8J6CZ6IeO/s/qks+XzdSdwrSPYAobH5dr4BRxDgPCqKScxmZBHJpGr1MNTExNx8sTZbwVlaiivRbN1V+JWCKgJmwuhm83iLRfqXn/Ap8ldSmpWIALalLOYsfvGUgdNwbDE9epnMuKaJUWkijT8ScgCjlgE3mOkiZm+AGr5GjQp6KtMU0CXaoqkkzuG8qR2sNjuMAZBhqCZPOUqduYqNLEjbUzBQRckEk3PTFnp0uIVFqAtYqQAX2aLGBIKyATbcneMB8ByWby9IU1bKuALKDDSNySqS8G9wT0nbAB8SymfBB+0U4YLrVgt+l9INibQD88D5binEKdSKdBNPVdJC29bFfrvhpSzWaWoP5Ko5SPMVmqdQdKkmIvtHz7E5DPVBSZs1l9JWSGY01EC41amt6GD/HARjiVWkVqtQ1seU+U4tOwAdrL0kb7zfCziHjTMLXhaFMGLEw7bGZcWF+nT64uNNqbgCpoLROnWG2G+/wCcDAlS1WkqUKbUy3Mx0jSIM2BuY274DnFOvVX73UyvU+JgY1EwWBPr2w5yv7Qc0WUaVa5gaW6dgpEnHQM1wykykBKY3jlG5HpGK1ncmMqwqgoWRJUFSTIB2M2J6kdLRgM8R4fVzFCc1TOljIXVVBBB3IZif/nHsY8ReMqJp8pYm0qACAdyCZG2MYzZVcx42D9oqx/vHP8AbON6yMKdKAb0yT7a2/LGONj+UVj/AMR/+tsezTHTRJMShP0Zp69caG1XNkvqVitrQSOtv78WDwz4nq/eLVbzVUagX5juBub6Y6YrlXPhgw077WFrX+pjG/B/iiY1WNpkSD7jbfAXNPE+X0q1bKLqeYKaRy7EzEr7X3w34WmUdPNVWo0zGkmo0tcjYzEzMA9RihcL4fUqMyKAdJIkkARpO89YNjPbfpdOHV6Yo01AMUQSb7Mgi/tMzsbR0OAP/wBVaDAtrDte9RaZ3nlMp8sCN4HRhLUqJI2lCk36+U8Xjf3sMMKeeRWUVkbUSVBmeUKCTfYGBb0we3EqShQFlbER26neMUU8eDqY1ebTRE2lK1RYvazap9vScOuMpRegKTZyoEJBZzrqwBEdAZJ0gdJOGOV4llKyFuVVV9I1hBzDooJMm8WucaeJfDlStSZKJQFxfUzSCCNOkKCog2Jg2t0xAo4rxehSy9QZbMVGqU1sr2EkQCqFQHJaNwYBPfGvDvHv3T1XTXpP4dK9LSYiJtO9/lhSf2b1U56+aRPZGbtFzHp06YOp+GkoUitKahmG1RGobErPTe9rCbYqFXjXiY+0oGqVIZCXACkKSABpkAm6KTJ9jvgfwPm6WTrMcy4TzEARhewe55ZgHSMKONUa1arrcAkKF1D4eX1732xpU1U6uVNRSNCrPKdgx6Hex9vzxKratxTXANga2uINwzk6rC/LA+mHGTzVIZigqmQCWZjv8BgE9gGifQbYA8acS85qLK0gKQALbHf5iPpjTgAy2givTctc61ciAOw+XuZwBvjXiZZkCnSIkwd+04G4Pn6tUqlWvU0DYFyQTI0i5i1zc9MS1Qn2datTLJUpMSodajiotyBrNwfW17C1sV+o4BmnrFLVYmCZi/YT6dsEXY8QrGCTUpEgsuh4OgQoM3HQSAALdL4io+OM3QqOgKPA1TVFQkTeBzSQLAd/nhdwrKZiogq0ijgEqJAkxG4ue0YDocOqZirVYFV8pQahuI9L7tIPb5Yuh3/tAz6kVyymm4PLpBWxiD1UmJufbD7hviPMZpPM1JTEmRTmIAFjOo3abbW+tRVUpZTS5dHedSkcrgNIggwSOXqDeLzgjJcXFKklNC1KoPiDLAJJJBUkwLEfEcB0ijxvTUqNUFMJTVbqvMSRfYxG+/f6i1PFeXarGl9wC0SASBYkG2/+GKmnFBorB9nKwethpJ7m8/S2+BczoRALLqgqRtN+8yw/j12wHRc3xehTkNWCbXsLnaOUzMeuMtxygpVWqwzCw7zt164rGYyJWgblzdhIF+5B3VrWK7CPSdstnvMRajUqQkzzg6gB+8bXAjp0wwWbP5ClVUa6YeNmgyPmCCL+oxmnkSfgRg4HK1Qk6ekfFJEDpvhY3HKiLFNEgX5Swn03thGfFLPXqgO2gOQBtabTG5AtOAtacPrqrS6s99JKgAf0QAxtbcmbyZxXcxwfMXFSqG33e6yu+0CTO0wDAjEj8VbQQhMjuThJkeJAea1Rr+aw779PbAQvwZ6SsQaLaujKWG/SR26mO18ewZxTiwK6facZxnK1FO4wn39b/van/qNiTM5YFKPbQf8A1G+WJOLU/v63/e1P+s4zSadIOy8ot0Jn6yd8IjUcHEG5H9/yjA/+jWQhlNwTBHce+H+WsVUd5nrthrxHJiQN5AEmCf0j8sTZrVipcN4i+XdmYFp9bg2v9BHzwy4NlRUyzAP5dStVqCZuyqo+77EF2HtfDQcGpss7TNgAP4TjbJeG0V1dXqAiDAIi7CREbEAYXlIXjYT8ezVRcrQLByWar94dmBJG8zsJuBb0wV/rSoo01/oAGxkEKRBkRcxHvi65fh6xTWTCUIAMHcrJ23OkfnhNx/wlTr1g7vUBCgQCoESf6Pri3liEmQrBzlgCIOYZyB/wwTPpzQY7EYJ4t4kp+cwd2XQqFWEhrgkxF7kz7Ybf7NsvrMVa6xtpZRE7/gxNV/Zfl6r6qlfMs0ATqp7AQNqfYYnZMD+HOKtUy9XM12q1EllVfMYaUUbAC0kne5Nr9zqmcy/2hKISq9QrvKaQNjLO4Hptf1w7yfgaiMr5IeqFA0zKTuGJ+CJJ9MQ579nFCrU1GtmAYiFZACJn9zvf5DDvCxDV4BsdUAg/hBv3B3/OMV6v4UDVfMeqz9luBEbX6bT88Xrg/gejl50VKx1ETqKmyiAByWG5juTgiv4fRyxdmYcoAOmBt/Rk/OcXVcmzfgsFeRdR3AmP7Xa52E2wpfwjVVNKHW2xgHSD1E7k9LDHdKHg+nq5atVPRPLAtG/JftecMqfh5P33P/4fwUYeKjgFHhmZpUHpEEq40hWJFzMAA7HVDW6xOE1LI1EUqCG1mAkG9p1C3Q2kfpj6Vq+FaR3Z79eX/wBuIP8AUHLMb6zAi+kyOxlZj0w0cP8ABVV6IqB1a7Lb6yfnt8sS8Ly7h80WpkCo2tRfmGpo67dfTHaaP7MsoslfMUnswA2jbTHU40H7K8nr1fe6ttWoSOluW09T1xdHHM7xNqJLOutdDAFFjQ83bYfMm8dcR8Y4iDk6dSNfmVFLF+YBgsNpXpNiQd/W+Oy5b9k+SRiV86SIJLzIO4MgiD1GIv8AYzw8hxpqAPdof52tyj2xO3nEcS8T8fVkSki0yRB1oIgCYVY+UjAfAeOCkxWqoqU2vBuQehHQb3MG3vjuR/YRw3tX/wDNOMr+wzho/DW/81sNVy/P+J6FRFVFZH2HVFAMkmwa09BvhRl+I6GNKs0opsJsZgzImRax7HHam/Yrw4TyVr7/AHrYj/2P8PJvTqH/AMV/78XUcnHHkVgRUT2EgR29YHX/ACUGXzwaqWZjDNJPp/HHecz+x3hsE+U9hb71/wC/Chf2U8P/AN03/mP/AO7EtVQBxRVEIVLfDG5M9I6zhLxClmKZLNTdAzagCPYXBuPY47dwv9mWQpHUlJlaCJ8x5g9ua3uMTV/BGUFvLY+7uf44u6jgzZl2psCsm1+u+PY7TmfAmTRS60eY7ksx6+pOPYzq4//Z"/>
          <p:cNvSpPr>
            <a:spLocks noChangeAspect="1" noChangeArrowheads="1"/>
          </p:cNvSpPr>
          <p:nvPr/>
        </p:nvSpPr>
        <p:spPr bwMode="auto">
          <a:xfrm>
            <a:off x="63500" y="-942975"/>
            <a:ext cx="2352675" cy="1943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2.bp.blogspot.com/_bjztsFqui-E/SdT3_Hs_DcI/AAAAAAAAAPk/168V6O6v0XM/s400/Commune.bmp"/>
          <p:cNvPicPr>
            <a:picLocks noChangeAspect="1" noChangeArrowheads="1"/>
          </p:cNvPicPr>
          <p:nvPr/>
        </p:nvPicPr>
        <p:blipFill>
          <a:blip r:embed="rId2" cstate="print"/>
          <a:srcRect/>
          <a:stretch>
            <a:fillRect/>
          </a:stretch>
        </p:blipFill>
        <p:spPr bwMode="auto">
          <a:xfrm>
            <a:off x="5489623" y="3733800"/>
            <a:ext cx="3349577" cy="2771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510" name="AutoShape 6" descr="data:image/jpeg;base64,/9j/4AAQSkZJRgABAQAAAQABAAD/2wCEAAkGBhISERUUExQWFRUVGB0aFxgYFxQYHBkaGxgcGhcXGBgYHyYeGh0jGRcXHy8gIycpLCwsFx4xNTAqNSYrLCkBCQoKDgwOGg8PGiwkHyQsLCwsLCwsLCwsLCwsLCwsLCwsLCwsLCwsLCwsKSwsLCwsKSwpLCwsLCwsLCwsLCwsLP/AABEIALgBEwMBIgACEQEDEQH/xAAcAAACAgMBAQAAAAAAAAAAAAAEBQMGAAECBwj/xABEEAABAgQEAggEBAMECgMAAAABAhEAAwQhBRIxQVFhBhMicYGRobEywdHwBxRCUiNy8TOCkuEVFiVDU2JzorLCJIPS/8QAGQEAAwEBAQAAAAAAAAAAAAAAAQIDBAAF/8QAKREAAgICAgEEAQMFAAAAAAAAAAECEQMhEjFBBBNRYSIUofAjMkKBkf/aAAwDAQACEQMRAD8ArSJSS45QJOw0i/CJQttINkTrXu8aYZC8oCmXTuYZU2HlXKC5NIgmGkqUAI0Kaoi9FYraRaDfTYxAubwh7jlISjQljYjbv8ISyaVyzRROwHKSdYIQowYadBsxsIZ4NhmZY4DWOFbSApeHqYEpIfiDyaDRhYCX84vEikASzW7h84hndHgUHKovs7N6e8RlLYqkU+TRlza0PBQ9iIfyykFiG4wyK3Sw1hJOkc3ZWJtWQpk+sCiW5c+8OZmAzHzWvEsno+ontaQVOKCLZUl9rwTNQT/lFhGFI/aHgObRhJIhVJSBYskguIkm3BGt4nMkvpEkun3MJyoYXLw/RnfgWiOZSrTZodflHjs0tucOsjBQnRTkjnEiZRhiinjU+mfSFu2NYEgsecTqlqd4hKWPGCMzJ2geAG0JJguilbwMiYmzax0DwtHNnUGVmDy5geyTq4AD97c4R4lRdWGJufSHcmcRqYr+PSznKgbHW7xnz5WoFcMLmL/zTamFuK1AUsHgIjnzD9/fOAlrePM5t6s9FRRszC8FUVItamSCYFkhy0XzojLQhJdnfU/LziuKPOSiLklwjYLTYcQAFBr/AH84c0BCZoQBqHO20HzpCSXDawDPHbzJ1b7+UbnjWLa+TKsnuaD5uu0ZHAnFg42HtGRv5xZn4SPHyq5jtNQ2t43LQl7mOOqcxlxwfyaJSQdTVrd0P8NVm7orVPTl29ItmGywAALRpa0QbGkqSCAGgOtwEfEhNx4eMNZMg2g9EiE5NEijSsPmEsEKf+U+0WbAsBmILrUkPYDV+F9odIlAA+sdhQ0inNtCtnS5RTpfuggSi0dyiDHYTGaUjqK1WSS/F43SySAxhvMoQTEa5QB7onLI2MkDIl8YnCIxMuJAiOTOZwRANbIcvB6kxwqQ8DkcLqWclQuGb1jYQCYmRhoBIfu/ziFMsjjATfkYKRLEdGWDEckcYmCYexSESxHMymfduEEdXeNMO6G5UjqENSltecQBcH1rO4djfhCioUxtHlzyys9CEE0EIsb39IkRX3HAQEqYSkMYiC9oaWdvo5YkOTUPvA9W2W+/tC+fiKUjWB1Y0nKRqo3d7d0JLJyQY46Ba2lSxIPh8oSqQYKn1TwF1hiSRewuhlsXMWSgnnQGK7STDD3CZJKmvBjdnSaos1IFKS9yBz5QbKo9z/SCKGiCUgX5xNNktHt48WlZ5ksu3QtnSrm8ZBU2Tf8ApwjcX9pA9xnjIF4kl6xrqTwiaRTOb2ilJhLDgUqW3bS777i0WWkw6Xl7JL84qVMvIwBt7RZsGngnXaElom0NqalW4YQwVLCPEwPTVaeMbqVFTX8ok3YtGp9SGYQPJU5EZ+XgiRKAMG1VHUHU8TzDaBUzAIiNYkn4hGbI0NGLJwuOTJiKoBSlxqNohkYqCQCCOPfyjM8iTplFjbVoKCQIzLEVdMIlrWlnSlR0Jdkk6DU2gXCa4rlhS7E7FOVrc7kE30DO0Xi+WkI4tKw3LeMzB4jmzRHKFvFVjrbEbO1GIlJcEPG1wOuoyqYwJShGPLwGMW3RwJZG2sSZFBifEcIjm1Y4xkuoSLlVoyv1MW6NHsuiabNCQSbABz3APHnmJdOpilKCAAlzlN3bYmLniFdLAUVEZQL8GjyPE5iEL7Fw58n7Po0JPNydRK48VK5Fqo+nYypTMQSQGKnF+HZbhzhmurSsZk3BjzKYsG4J7uEPuj9eErGYliGOvnEcibVl4peC3IuYHrZqUpLlj43iKfjslKQc27MxfvhFX4mFl4mkFkU2bEYqWjDNBJ9I0ijWoslJUeQf0EMkgtksyqCuMchYhuroXUJlomZSc+13HIjaFxoFJLFJBGrgj3g1QE0zumU0W7ADod4qUmReLbgFKeyANYMF+SFn0XqhIUAxuNYYS6YbwswujUC5tZvWLJIptI9hTpHmSWxJOw+51+xGQ8mU94yO906j5/eNpHCMRHSTe8Yv1DR6HBEoDNDelUwEAIPEQdKir9RyRJ46G9NP4w4kqtFclLaGtNOBsY5TJSiFGpfRo2movANSgA9k3O3DxiJU0te0V5qrE4h2IYiEyy5ufOK/Lry9jeIa3EMxY7bwsm1QB1jxsuZzlaPQxYlFFqOLzAQFb+sH9cEIUoJKrZsqWc2dg5ir0VYlRBVpp9+sOsSlInU0yWlQTmRY6s19PDzaBCVvYJxoSzumM9TpCZSEqDN2iWNjd+B1AhgnGJhmFIVLUpPxBy4HE37opaKoBgDbs7G5Gl/GLFh5ky1EpU6lNmKgWJDuS4diT7Rnl6jLDcZNG79Pjarii0SFqULhjwd2gtLAQvk1OUcmGnygDpDj3VSc4DkqSln4v9I9HL6qcoKP8Z5UcC5FjMwEXMVysr3U+gGkFzp7oYHy7hCaah9IxLJJwUbNMcaUmzJta+kcfmiRHH5Y+cT01CVEDR4Sm2XtJFc6WVzSQm/bNvC5PPbzhXhXRObOCFunIoO77bhtQXcNyhz+INB1XUpsXCzbvSPlFl/D+mQuhD6pWsex/wDaPQw46/FmXJPXJFBT0TnFbZDlBYm3G8T4thaadTJdiHBJc89OYj0LE6N0Ky/fdFCxQm4VdjvEpNqVFIU1Ymnz3F9oFCzBv5MqNjFjovw1nzEhSFIYgHtOnw0ika6QktbZWqZZi9/hxUTOvISjMkp7Sv26tfmW5mDsF/DFIQ09RC3/AEEEN3kRccIwGTTJyyks+pNye88OWkUhik3b0RyZY1SDJqHSRyaKdiWDLJcpLOzkHwEXcCJZaY0TgpdmaGRxKpg3Q+UgOsFSt308mh/R4RLQ2VIBhjkESIEFRUejpTbNypTawZJgdMFykw7ERzMF43G1i8bhBz5vE0R2iel4UTKoBydInRN3iKjBm12N0VragPBkrFA+jNCITY7TOgvjE6mx/KxlCiQFBxqOHfDGRiQ2vFFw1bzZp4k+8P0EAXs0Bzio2wOGyyLm2JJ2hTPxLNZ7GF0/FQgau40f1hHPryLvGPLLk6iy2PHStjSfUB9YGmVd4BTVBTl4CRV8TE1AtZaaaqS2ukH02MgqHIxSxXwTIqi9oWWIZNBipnbTz+/vuizuy5l1f2aiLlnCkgMDpqdoqoPaSeUWdSv4kz/pqdv5kmMmZbRsj0yasx5KQQkgsYrGKYkVobisH0P1iCpfMr+Y+5iKsQyB3/IxtS6bMNV0WGixeYkjgn1HdDikxQKJzJhLSJ03dodUa06NrC8diSYxkqBNhBK0fq0buiKSNy1oKmLFiIfHUZbIT30UP8RZ+abKHCWfVZf2h3+HM0ijmgbTPdKfpCPp2oGoS3/DH/kqGP4fVOVE0cVJ9j9I0+4uVo54/wCnRYJtW+sS0fRmRNPWKS5fQs3lGqeh6xbJs/kOZi00dMJaEp1Ya8YGPHzdvonknwVLsruHdBJEqb1ic27JLNfbnFmShgOUTJUI6ccI0RgodGaU5S7IUiOJdWgrMsKBWkOpL3AOhI2eChFXwqZ/tar/AOkj0Ev6w0m9UBK7LLHaRHTx2Gh0LRiERIlMYkxJLjmdR2hEFS0xwlQiD/TMn/iJ8C/qLQtodRDCmMgcYnK/enzjI7khuL+D5Hqak5fL3g2nqC0KVIUf0nUe8ThKsxLFh3xkbNyTHaJ7xIZkKJc88D5RMir4uOLiFltDJbCMNnEKUR+4/KN4pXLJAHw6xBhpv/eJiWuT/E5ZYn5KtdEcqedIyolOQH1eCjlBAcPwjia3Wy+DGDexWCTEMCIHEk3HD53h0qjEBSkfHyP1gqQeNgKklIvHdPUXAiSeXLNEdPIUVWB8ofVC+R7+pOmkWNSv4sxmvLVx5G8IpZBuzcIs2GzJcyYLEsGUcqmZQLhzoC0eTmfmj0o6Qq/Juovo594Cx+SEoS3H5RZuol5iFTJcu5spQBZy1ix8YExfBJU1ICKqQCCT2lgPbYgn1aNeN3TPPlLdHNBIUqWhgfhGxO0M0YYtJGYKS/EEe8KZWFzcyAhaCkBL5Z0o8HsFH1i34JhcxCFgqJzCwzXdiNn1tB/0SnKumBz19WjNqxSNf3KSn0zP4QciSo2MBqwWpNGlJlrXNBSVaElpoUS73sNoPqcdTKmBBkz2V+rq2SLmyiSOHrFoxTJyk+kULpvJKalj+xPuqGv4a06VqnJUD8II8FN/7QB01qkzanMh2CEi4bQq+sH/AIfViZS5qlfsNuJzIsOcFVGdMrK3iv6PSKenSgMA3zglJhCnpOl9Oy3Au7acNbQcnHJX7v8AtVw7o3qUX0ea4y8jN42TCqox+WEulTlrBla8NLRJhuJqmuyQAC2pfybug6ekBxaVjPPFWwxX+1qktrLby6r6Q2xLFzJ1Q/cYruA4kFYjMWbCYkt3uhg/92J5NNL7K44tpv6Lwk8o7EQT6tKB2mHAWctqw3iWTVJVuHZ4a6dEqJkiJEiIF1aUpKiQw1OvhbeB8GxbrVLBI+Lsps4S3LU29Y5y3QVF1Y3QIpEuYG1G404a7/bxeUqjz2Won/uHnp7Rn9RpI2+kVtjVM/7t9YyByOR8NIyM35G6onzrLlEpzZ1i2kdUyVEfGoXbYxIJqcuZ7d3nGSalBZjqW0+UO26ehVGKq2d00xZf+IoNb9MFylzLupYI1HY28IMOD5Q6piAO944p5kgv/wDJSGN3SsDvfTxiLly2l+w64Ltm6aUFDMS9nbLKf2jqqow2YO7tfLpfg24gxUtCE50TEzU6HKd9W8g8QYlMCpdxcHjqe19DEVKXIvxg42hcCSpyNBb1iKdmcEAOByiWSEukZU3S+7vHUpSTk7Cbu9jtpvyjRyM/AHFZMTcW5sIlpkLUFZQSosWA53tHEzRLgB3dg2htAS56hmsLG1hpcfKHS5dCf2hs2gnPeWsf3FRLSS1pU6gRbcHjE9NXLSlRExYZmAURcwMiuJWQoqUQHueJhbbTQVGmmSza9QUUgfqSP8QJHt6xZcEqlCXNKQ5ZNvExVlqc6frSXfYM9vvSLN0bmpyzQSzgeOsZ/UJcOi0G7Aekk0qmpUR8UtJ14g8IV5YOx6b/ABkMbdUgeKQQbjnCMVas/wAQZ2bk7a8XiuGNwVfAk5U9lowaiExBdKfi3bgLaQXX4WiWhSglIIGzDu0A3hfSTimQpixzi/a0ABbRrtEuOGYkMs/Gc4Dg9lQBDt3Rnak59lbiogJmL4nziagUorSCSXLa/f2IAqEKKSvMwQHIGpb/ACiTDZ6urE0FiFWcb8WLjzjQ0+OiKqyxYxRrCUkBSiX/AHK4d8CUKp0pBUgLCsyRYHQjmOQ8oHHTWpz5euU/8qG0f9rRKOndWFZBPU/8qPfLAhBrsSUr6SDldIq0EDrZ3mR8okm9JK1P+9nHXUq28OcLl9PqvPlM9T/yI/8AzGHp3VJVl64uf+SXv/dimyPFfCG9Tj1S11zSLWJfbgRDjBekU2WUlZWUqGinYcSLbfOKxP6Z1akkmaRb9DIduJSM3rCGdjC1ALJJU7FRKiTvq7wYNp2jpRTVNI9rn4umYkpStiQ4IsfXyirplTkzSsHtF+0wPfy9IQYHjU4TU9s5WvmZVtWD31i3/wCmpayNAWjU5RzU3oz8Xi0vJCvFZoP8Qkp7k8NXAeM/1iCXYE7XtE+ISElNtWik1q1JmFlOAdOF9/KM+SEouikHGSssdTjSpnxEsNrt48Y4osayrBQpiNxtCCqfL/MW1gWnlqChbdvKxhYr5KtpaR6DUdK560FJmNbZg/kNI4oZqgA5B56ajfbjCGTKSwGcZyHazaOA/wB6w1lJTlyZu01j99xjnNydNhXGK0WOXmYb22jISjEsoAZ2ADuOEZF+LI+4jw2T/ZK7z7wNhqSSkm4z39D7R0qsAGUBgYkoklLoAzF39OcdtJlLTkvpHdLTOVFVyoE+Jv8AOJZeHjKoNfUa/OIDh1Q7lKr+vlDOnoZtgzfzE/1hJy82PCqqiXCZWWUUbuT4MG+cGVUpYT2UGYSfhDn912HeI7qkJp0FRAKmdPxMS4cMTdxf/FHWH47ULTllhTqcOhCRld2+EauBqdBrGZpyfNdFfdUY8UBy5a0h1yiGDkXBCRckghwCOW7xuTmUcqAlVgXzC1gS9rM9+DGGdIlcpKpk55qpljlylY1EwH4jqE2IGo2aOJ9ItUvPLStIBVcByp2LKSP2kK/SPGDonzYpxGeSMiQlwdQE7a9rfv7uERSOjkxaSoqSlz+rO3+LKR4PDfC8OnrFhKuf1rShTcQkHMBzA84llylBZBy//VMWpWofce8Nz46QOxOcHn5CQkEDVlJPdbWApMpQUSRtbQ7xYKnF1ABMtcwMX7WV/HV/F/CFkxalXLnwFt9hDJuhov8ALZGAOAhlhCA6nAOnDnABplWINjoN4ZUVOuXmzpUksCAoFLi7EPqOYiWVXF0bMM1y2D4sAJws3Z+ZhTLlutgFFRVZruc3ACG9fLClBRLdkb95YfWDKKlk5ASggqJ7SjZhaxJCbnMN9DDY5cYIhm3NkUkkSVggvnZrg6QV0sqe1LDfDLQ/ggA913hvORJkqEtaklmsUzMws47Rc6GwzMzcYa1UqTPvMXKIUrVTWAGjzHQVtroTZzEk/wArFlPR59NJMpYH3oI4kqyScgL9r794sdZ0XC5hTISpVgVZcqkJJJdLpdIDMwctvvHOH9ClLMxK1iXkCixCiQQHBOUEZWfd7Ra0yTl5KtKkErzj7s0TJoyVZ4tNJgkmWkpE7rVn4UpRMF93Kk8AbROnowpSZaly5rFSgoJCnQEmyiCly4OgO20Py+BLKaZClTeyCo7AAn0hr/qlVKyr6q7/ALkghr3c2EN8KTKTMVLyzhZRayFMgFbFiDmZOVi47XdBdf0ZmzMplq60ZRnKSlDE5lPlNrJIGrnKIFsDexMOjs4y1nsdlJJGblo7MC3EwLIwBWVsyV3N0rTZ7OUlifCLJR9Bp7FlJKSbpzZSRxslYBbx1EST+hqUk5kLGRIWcswKBBJS90pLAgO122jlYHJX2IsOQUzUIX2XsfJoOwhZUmW6u3N+EaOQSPl8of490cRQ0c6YFKUoIy6JKcxUAlbF2YtqSzx5hR1qzluTlPZL/CHJbzc+MOsbj2D3FLo9Wr+tRmBT8OXcfqHy3im0MpSpiiEqLuSwO+h82j0vCcRVMo5c6YgKPVupwlypKglVmZyyjpACp0pc9XWIUlkqUTnUEhIICezLPxauzfWmR27snB0mqKzOmISApQDcNybtw5fYhZPxEZnSLbaxP0nrVrmEBOSWHypD2fdzcnmYRirAAb78vExnX5Oy3QXLUsqKi4LP9bQ0pVWd/OEcuoJuTo49N4IkVX36eLcIpFbJyZaUFw5c9xEbgCUlwCU+sajTszWeXyaBUw9kFu756Q7pcEV+pTerxAnDQP1qHdEqcNSf96o95jLPJfT/AGN6hQ/oaZCAxX5q+sGqmSCzrQMpf4mdntz1is0tJKvms2+aGMnC5ASVZwMoc5i4Ntgm/PeMrjvtj0HVaqJST8BVqLLNwXAPI6HkTCNOP5KsdUMskLCgkJALNYG7PqPPiXno6tKZnZUnK+yQn1UzHxhgvBTU1ZWlUtEtQuBNQpRUUjMWDi5TmPjFI1G+XwLKPQbhFSZp6uWUoBJJzJVNN7EsWQL3vuY5xOUqUsoTVrKvhUnKoa7dk5beG0WbBsIRKRlyIV/zFNxtufn4Qk6V4xMpqhIRlunOSES3ILhnIPA+cZ1LlKkNqwbCujspae2Z22iUoHPXN6tFgo+itLlIEtZLXzOs++UFg4LQnpOlNQpJyrl9W+68swDjqDx0gbEsUqpqVGWFstQOYZg2VwO0dmKQ17pUd4LjNvsPYTidBSoIelWEuxUZky5Gtn34u3CEeIVknMTIlGWFN2QVMLWcqUrMfKLFhWDVhDzKky0q2uoltu1Y+RieZQy0WUEKBZ5ikS3L8MqbE8G3uYKk19jfiiu0+KKQLStd+sXq3AH7eLXQTxVAzOolrIQhJAUC+V2BQokgl1bnTfY6koadKe0hF9igEvqNAeTbQvn1I6xCqbNKKXC0S2SqYCRcBiCzuxF34XB29dCOSfSG9BKKUumQELBylKcim5BR7RDbA+cQ1lSSyVlSRwUhQBPA9ZLINuJAtCqpl1sxX8L8wQf+J1iG4B0kJI1uw2tB9F0TnG6zLCtySqYdNsoQR3Zj4w6RJ0tsGV0WlLumaRmLkZUE3v8AEnMGflB0robIky1rtNMtC1pSskpcJftB+ID2EF0vQsZwtc6asgggA5UhtgLsOTw4rMGlTk5JgJH8yx/4kesUhBsnLL9lWwvpzJMtCVOgpCQp5didF5AjgWLZRYw4w2ZNnAzEDq0glOVZfMAzlk9kpLkC5a9+HUnoXRI0kJP8xWrluWhnU1YQHJYCLcF2yTmv8RBjEyWiZLRP6oJmPqkrFmDqIYJupgfXitny5SadC5BlzAtaf4SkoC0pKsqgC+ZDFnewubaxD0qx2XNlqlDtBY1Z8qgQUl+TacA28VMApSwckCxygk79ruUTfWJOSXRohjtbZ6lXokypKpiutKUBL5Gz2ISnUuWcWfzhcjpfQIAupaiB8SHU7kMrM3acG39Iq+G9IqiXLZItdwW9joO7nCmdQTp6lqTLBUtWYqSkfE9wP2gnUbtDrKvgV4fs9IqMckzkZZM1SOyVFSAM0vKQQ6FC4zMGF+8G4tJLCpRR1ymJU80LyLuorFmPYU5PfbeKzhHQipzBYGQO/aJ8PWLPh/Q5QCgtY7R0F9OLxS5S2kTajHVlFrMbrc0yTMmGckkoUF3SrtWsdLgNoRpE2F9DlhX5lACUSyVhJKgTlchNrl2bXePTZXR6UljlGZg53LaPBM+mlN29OBduOmkK1T21/wBO9xdJAnRygCJASA6VkrYgfrOZm0DAgNyhlMw+WzqITms7s77a3JgCf0pp5VisBtnSPnC6s6f0xBSWUP7x9k/OGvHW3YlTsrv4kYnTrKESgypZVmUAAC+Xs8bF/F488nTeB0+35xasanUs5RVnm3LhIAbh+oCFOWnSR/DUrhmW3okQil5LqOqFvXE7u/38jBcm5s3L+sFmpl/pkyw3JSvcwTTYgprMm+wAh1IWURjTzyEgZT5fWMglNav9x8z9IyLWR4lKBGptG5lWkWbN9OUcSxBEmnClBLBzYOw99P8AKPO8npsFnUqVXJI4a27njcnCpCkZusPMhvHWDPySEhWYjMw6sqUlaT2m7IBcqsRlI7+Sahw+bUTjIQAl1cwEvfLZ3FrchFoxb80Sc0GVOEpSRkmEhtSQfBrecMsAw2oExC05Qx1d9QR8Nju0OqTApUovPTLBQAQkqcTFXBS1iSlYundxHVN0eGYrcoJJOUAEBy7BgNO4RGcnVMMZJ9BFZUTkEgZ1qIHwg5b7Ehm8OERVeCInpSqeFJUkAPmZg7sQbEOTrHGOTV0qCoTXUSAlB13zFiru9ONsnYrTy5Etc0KUqah8gJ4AlwdASw8e+JKLVNBOE9DZZDomnlnJT55R8hG5uCVCUuJslKR+3Pw1cm3gQIZ0VdQkSh1YC5q2CCGUCxubhk7Pu8WaTSS0/CgeT+94a5LsVyoo9BRTXDArUdSmWlIvxXMBhth9JXoUoplhL2dSpZcP577ARaZk1KQSSw4mO0KB31+x6R1iOf0VWm6GzVTDMmT8pUXKZYfwcsB5RY6LCpEn+zQlJ/dqr/EXMQYp0gk0/wAZN9hc+4iu4n+JMlKf4KSpT/qFgLXsfnaCk2K3Jl2BjqZNCQSdACSeQ19o8mm/ipUCzIf+XlpY/wCcVWq6S1E+Z2lq7RuXPdFlikyTSvZ79LxJBQVhaSkByQQQ0C4f0llTioJUBl3JZxubtpcHujw1VRMSmygS4SWu77XHH2iGbULTrmSRYsTrwPf84ZY38h4o98V0opgrKqckFwNbX56esGqr5ehWnzBj57o1EuSpmAIvv93i9U6yLrC5lzchfn2yNQI5uUdWd7aC+l3TtMpZlolIezlScz7jVgLNx1hDL6bVCw6UoJFuzLQ/Kx18BCXpGUmcoMRow7PAA6HiIhRVOAkdnQZik2/wjRrecGrVlIqtB2IYypczMQUlVy2g8O/nBFJjcxCFBKiBqWbi1zqNYU1NE2pccSQHvrufSIZNZkcPcPfblaBwTWh7rstcjpLNQoHrVm7tmO7uLv7R1imPLmBKlFbi7O3G4bfZxwiqpqxx3G/G40741OrSxZXft4ttHe3sVuJbJXSyqRlyTphS1wWU12vmBgxPTaaRlmJEwbtY+RcGKNRYiWZ40K0pNy1nt98o54lYqaL7MFKXJIQdWZSDfh+mF9RSSL5Zq1dySr1tAJxMFIPIQOrEzAoegWqVkVlBJ7w2vK8Czao2gwyusU+u0G0uCA6lKG3KVH/xFvExRNLsDsXSppJteGNPLUdtuMWGh6NSLEzQr+UoHu5g3/VxFmzDxBf0+cHkhaFMumWwaMixS+jsxhZPgxjIraJ8TzSbUJR8RaA6itQpaCLhJcuAQR3HWCF4ICXUpXleCKTC5abs55n6RkThHZsfJ6A042rMSOyFAuAAdbmzgHuMakT0lYU6rKcjQ6APYMNx4wfPwMLUVFVu7b2EM8PwWSm6QSeJ+oaA8kUrO4+CXBj2kqS7qBzAAte5b9I0GkWCtKkypmUsrIog8CxynwMJcURPCCc6EI7lP6D2iuHEZ10iYsg2+JVxpvEEnN3YeIsm004JSct13tcmwOm75gYa0eGTpmRWQlJKADmDqzaAObnsEXYBhpE0utVLykyjYHLmWsfEgILCx/SdOLbQ1wqsq5iJcuVKYIy9pSS3ZsHLc9L8o0yn8IVJo30pwsLqZE2SktkC5igWICVAJU5sCkM3MaGL8cTlywkTJibnKSGAKgC5LGztpzAik4ziC6QATWWpSGYDIkJf4U5btrd0m3dFHxDpGqbNUoqfMSSRuTt3fSBGEsiX0SnS7L90r6WZFqQlaSnK3ZUpQIIuC5ZwQC43bVnisT+ls4obOopKgdbukdm+thpFYq5mYKvpye3L73gIT1cTGiHp1RGWWtDisxRZJc2L6m/N2374Xiocs7A6768N9oIosEn1BdKWT+5TJSBxeLDT9GKaSAqfMUs6gSyGN2V2iGcMbcuYhnKENeTkpS34F0uRKzCyr2+TjnyginwBanyICg3xXazk3LMbH1iPF58lL9W4D8SS2zk78doWLxxbNo2nLw84VKclaKOUY9hZqTLUQS3FzZ+8Q6VITMlyyo3OwLO2h4M0VBdSVKdRfvgyXiABF3As+43s/tBnib67BHIelUfQilJCl1AdV8qUgnnxA8ofyejlGpCj1i5oBLnOokHcZUjXlHnmD4gr4ivs3sRtuCPDjtBtNjKkkzEqyHdtG4EbjS3OMEozumypbjhOGhNgkm7ZlLYkB2L8orlfjaEf2cmnHDKkKPjnBPtA9djkmcFFaGmOPhU6Tx+Ln6RXK+tSzjXmBDwxt9nNoMrq5Kgc2wsLNzt/lCeWtHaJ+d3t9IFnTL/OIKqYw5nvFtn4xthjpURnkCFVHcWMdmQtTlCVF+Te1jpAuG/Gg2soepi3VdSpKRlVrxAPkfOOm+LpAguSsrSaacLlKn7vXlBf5JbAkhNruPS8Szasn4lqPi0DLqk8veBbY3FIImzgHu/cY6pqSYvQA+P0jKamTM+JRHLQecMpeBzAHQ/LX3EI2kOkG4FhpSTmu/AA6ePOHeIgSghtweTM2vmYU0eJTpR7ac/JQ9lD5vHXSHF+tyEJUkJBBe7EnVxswG0T22E6lqSqYl2FiPo8WClS3wLUlv8AmceRilS6ohabuLw8ocTbXQ+sPR1lylYnOAHaT/h+kZCWXVggFjGRQQqipbmJEhIjcZHnmsKkjNtbuhjJbutGoyJSCTAFnFgH8YKpSH09oyMhPIPBJUV0tBzFClkDUAEgDXtEhorWNdNJgCkoKUguAq4U24uogcH9njcZGrAlJ7Iz0UWuxMzD21KUGYAk2u+v3rC49g+28ZGR6sYpaMLleySQta1BuTmLj0VwSSVkrS52KuOrCzaB2jIyM3qW0tFsKvbLLimKypKVICXUoMzMG5nW44RQsTq1EklIA2AZgO/7MajIjgiiuRtIRTapXEsLDhEC1OXjIyPRRgbO5bb3+7QTTzgCOzvGRkc0GLoaSZwPwBieHC3DfvEN5QKEOGJOxc+Q3jIyMk1ujWmLqpa9VBzw9tg3vC384pK97WbiHYi2usZGRSGyc20TzVlRBKFAtZxbwECy6KYu7DxB+9I3GR3KlaCo8uwuVgxBd2u7DlE9XUEJCSRrGRkIm5PY9KK0CqpFrP38oaUElIstLcwPVuEZGQJMZIstFgEhR/tL7gAD3d4YykU9O4zgcit/+0aeUZGRM5gFZ0glv2ElR8hCWoxRatgH7ifpGRkMkMCSV5txr/RvF4a0oZ2Pe8ajId9ieBmirYbxkZGQwh//2Q=="/>
          <p:cNvSpPr>
            <a:spLocks noChangeAspect="1" noChangeArrowheads="1"/>
          </p:cNvSpPr>
          <p:nvPr/>
        </p:nvSpPr>
        <p:spPr bwMode="auto">
          <a:xfrm>
            <a:off x="63500" y="-850900"/>
            <a:ext cx="2619375" cy="1752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2" name="Picture 8" descr="http://3.bp.blogspot.com/_xr4gpoipqOE/TMVRWDkoxxI/AAAAAAAAADs/wD0XoteWC78/s1600/ind1.jpg"/>
          <p:cNvPicPr>
            <a:picLocks noChangeAspect="1" noChangeArrowheads="1"/>
          </p:cNvPicPr>
          <p:nvPr/>
        </p:nvPicPr>
        <p:blipFill>
          <a:blip r:embed="rId3" cstate="print"/>
          <a:srcRect/>
          <a:stretch>
            <a:fillRect/>
          </a:stretch>
        </p:blipFill>
        <p:spPr bwMode="auto">
          <a:xfrm>
            <a:off x="5449030" y="1288805"/>
            <a:ext cx="3313970" cy="2216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80">
                                          <p:stCondLst>
                                            <p:cond delay="0"/>
                                          </p:stCondLst>
                                        </p:cTn>
                                        <p:tgtEl>
                                          <p:spTgt spid="5">
                                            <p:txEl>
                                              <p:pRg st="2" end="2"/>
                                            </p:txEl>
                                          </p:spTgt>
                                        </p:tgtEl>
                                      </p:cBhvr>
                                    </p:animEffect>
                                    <p:anim calcmode="lin" valueType="num">
                                      <p:cBhvr>
                                        <p:cTn id="4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2" end="2"/>
                                            </p:txEl>
                                          </p:spTgt>
                                        </p:tgtEl>
                                      </p:cBhvr>
                                      <p:to x="100000" y="60000"/>
                                    </p:animScale>
                                    <p:animScale>
                                      <p:cBhvr>
                                        <p:cTn id="50" dur="166" decel="50000">
                                          <p:stCondLst>
                                            <p:cond delay="676"/>
                                          </p:stCondLst>
                                        </p:cTn>
                                        <p:tgtEl>
                                          <p:spTgt spid="5">
                                            <p:txEl>
                                              <p:pRg st="2" end="2"/>
                                            </p:txEl>
                                          </p:spTgt>
                                        </p:tgtEl>
                                      </p:cBhvr>
                                      <p:to x="100000" y="100000"/>
                                    </p:animScale>
                                    <p:animScale>
                                      <p:cBhvr>
                                        <p:cTn id="51" dur="26">
                                          <p:stCondLst>
                                            <p:cond delay="1312"/>
                                          </p:stCondLst>
                                        </p:cTn>
                                        <p:tgtEl>
                                          <p:spTgt spid="5">
                                            <p:txEl>
                                              <p:pRg st="2" end="2"/>
                                            </p:txEl>
                                          </p:spTgt>
                                        </p:tgtEl>
                                      </p:cBhvr>
                                      <p:to x="100000" y="80000"/>
                                    </p:animScale>
                                    <p:animScale>
                                      <p:cBhvr>
                                        <p:cTn id="52" dur="166" decel="50000">
                                          <p:stCondLst>
                                            <p:cond delay="1338"/>
                                          </p:stCondLst>
                                        </p:cTn>
                                        <p:tgtEl>
                                          <p:spTgt spid="5">
                                            <p:txEl>
                                              <p:pRg st="2" end="2"/>
                                            </p:txEl>
                                          </p:spTgt>
                                        </p:tgtEl>
                                      </p:cBhvr>
                                      <p:to x="100000" y="100000"/>
                                    </p:animScale>
                                    <p:animScale>
                                      <p:cBhvr>
                                        <p:cTn id="53" dur="26">
                                          <p:stCondLst>
                                            <p:cond delay="1642"/>
                                          </p:stCondLst>
                                        </p:cTn>
                                        <p:tgtEl>
                                          <p:spTgt spid="5">
                                            <p:txEl>
                                              <p:pRg st="2" end="2"/>
                                            </p:txEl>
                                          </p:spTgt>
                                        </p:tgtEl>
                                      </p:cBhvr>
                                      <p:to x="100000" y="90000"/>
                                    </p:animScale>
                                    <p:animScale>
                                      <p:cBhvr>
                                        <p:cTn id="54" dur="166" decel="50000">
                                          <p:stCondLst>
                                            <p:cond delay="1668"/>
                                          </p:stCondLst>
                                        </p:cTn>
                                        <p:tgtEl>
                                          <p:spTgt spid="5">
                                            <p:txEl>
                                              <p:pRg st="2" end="2"/>
                                            </p:txEl>
                                          </p:spTgt>
                                        </p:tgtEl>
                                      </p:cBhvr>
                                      <p:to x="100000" y="100000"/>
                                    </p:animScale>
                                    <p:animScale>
                                      <p:cBhvr>
                                        <p:cTn id="55" dur="26">
                                          <p:stCondLst>
                                            <p:cond delay="1808"/>
                                          </p:stCondLst>
                                        </p:cTn>
                                        <p:tgtEl>
                                          <p:spTgt spid="5">
                                            <p:txEl>
                                              <p:pRg st="2" end="2"/>
                                            </p:txEl>
                                          </p:spTgt>
                                        </p:tgtEl>
                                      </p:cBhvr>
                                      <p:to x="100000" y="95000"/>
                                    </p:animScale>
                                    <p:animScale>
                                      <p:cBhvr>
                                        <p:cTn id="56" dur="166" decel="50000">
                                          <p:stCondLst>
                                            <p:cond delay="1834"/>
                                          </p:stCondLst>
                                        </p:cTn>
                                        <p:tgtEl>
                                          <p:spTgt spid="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ipe(down)">
                                      <p:cBhvr>
                                        <p:cTn id="61" dur="580">
                                          <p:stCondLst>
                                            <p:cond delay="0"/>
                                          </p:stCondLst>
                                        </p:cTn>
                                        <p:tgtEl>
                                          <p:spTgt spid="5">
                                            <p:txEl>
                                              <p:pRg st="3" end="3"/>
                                            </p:txEl>
                                          </p:spTgt>
                                        </p:tgtEl>
                                      </p:cBhvr>
                                    </p:animEffect>
                                    <p:anim calcmode="lin" valueType="num">
                                      <p:cBhvr>
                                        <p:cTn id="6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3" end="3"/>
                                            </p:txEl>
                                          </p:spTgt>
                                        </p:tgtEl>
                                      </p:cBhvr>
                                      <p:to x="100000" y="60000"/>
                                    </p:animScale>
                                    <p:animScale>
                                      <p:cBhvr>
                                        <p:cTn id="68" dur="166" decel="50000">
                                          <p:stCondLst>
                                            <p:cond delay="676"/>
                                          </p:stCondLst>
                                        </p:cTn>
                                        <p:tgtEl>
                                          <p:spTgt spid="5">
                                            <p:txEl>
                                              <p:pRg st="3" end="3"/>
                                            </p:txEl>
                                          </p:spTgt>
                                        </p:tgtEl>
                                      </p:cBhvr>
                                      <p:to x="100000" y="100000"/>
                                    </p:animScale>
                                    <p:animScale>
                                      <p:cBhvr>
                                        <p:cTn id="69" dur="26">
                                          <p:stCondLst>
                                            <p:cond delay="1312"/>
                                          </p:stCondLst>
                                        </p:cTn>
                                        <p:tgtEl>
                                          <p:spTgt spid="5">
                                            <p:txEl>
                                              <p:pRg st="3" end="3"/>
                                            </p:txEl>
                                          </p:spTgt>
                                        </p:tgtEl>
                                      </p:cBhvr>
                                      <p:to x="100000" y="80000"/>
                                    </p:animScale>
                                    <p:animScale>
                                      <p:cBhvr>
                                        <p:cTn id="70" dur="166" decel="50000">
                                          <p:stCondLst>
                                            <p:cond delay="1338"/>
                                          </p:stCondLst>
                                        </p:cTn>
                                        <p:tgtEl>
                                          <p:spTgt spid="5">
                                            <p:txEl>
                                              <p:pRg st="3" end="3"/>
                                            </p:txEl>
                                          </p:spTgt>
                                        </p:tgtEl>
                                      </p:cBhvr>
                                      <p:to x="100000" y="100000"/>
                                    </p:animScale>
                                    <p:animScale>
                                      <p:cBhvr>
                                        <p:cTn id="71" dur="26">
                                          <p:stCondLst>
                                            <p:cond delay="1642"/>
                                          </p:stCondLst>
                                        </p:cTn>
                                        <p:tgtEl>
                                          <p:spTgt spid="5">
                                            <p:txEl>
                                              <p:pRg st="3" end="3"/>
                                            </p:txEl>
                                          </p:spTgt>
                                        </p:tgtEl>
                                      </p:cBhvr>
                                      <p:to x="100000" y="90000"/>
                                    </p:animScale>
                                    <p:animScale>
                                      <p:cBhvr>
                                        <p:cTn id="72" dur="166" decel="50000">
                                          <p:stCondLst>
                                            <p:cond delay="1668"/>
                                          </p:stCondLst>
                                        </p:cTn>
                                        <p:tgtEl>
                                          <p:spTgt spid="5">
                                            <p:txEl>
                                              <p:pRg st="3" end="3"/>
                                            </p:txEl>
                                          </p:spTgt>
                                        </p:tgtEl>
                                      </p:cBhvr>
                                      <p:to x="100000" y="100000"/>
                                    </p:animScale>
                                    <p:animScale>
                                      <p:cBhvr>
                                        <p:cTn id="73" dur="26">
                                          <p:stCondLst>
                                            <p:cond delay="1808"/>
                                          </p:stCondLst>
                                        </p:cTn>
                                        <p:tgtEl>
                                          <p:spTgt spid="5">
                                            <p:txEl>
                                              <p:pRg st="3" end="3"/>
                                            </p:txEl>
                                          </p:spTgt>
                                        </p:tgtEl>
                                      </p:cBhvr>
                                      <p:to x="100000" y="95000"/>
                                    </p:animScale>
                                    <p:animScale>
                                      <p:cBhvr>
                                        <p:cTn id="74" dur="166" decel="50000">
                                          <p:stCondLst>
                                            <p:cond delay="1834"/>
                                          </p:stCondLst>
                                        </p:cTn>
                                        <p:tgtEl>
                                          <p:spTgt spid="5">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80">
                                          <p:stCondLst>
                                            <p:cond delay="0"/>
                                          </p:stCondLst>
                                        </p:cTn>
                                        <p:tgtEl>
                                          <p:spTgt spid="5">
                                            <p:txEl>
                                              <p:pRg st="4" end="4"/>
                                            </p:txEl>
                                          </p:spTgt>
                                        </p:tgtEl>
                                      </p:cBhvr>
                                    </p:animEffect>
                                    <p:anim calcmode="lin" valueType="num">
                                      <p:cBhvr>
                                        <p:cTn id="8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4" end="4"/>
                                            </p:txEl>
                                          </p:spTgt>
                                        </p:tgtEl>
                                      </p:cBhvr>
                                      <p:to x="100000" y="60000"/>
                                    </p:animScale>
                                    <p:animScale>
                                      <p:cBhvr>
                                        <p:cTn id="86" dur="166" decel="50000">
                                          <p:stCondLst>
                                            <p:cond delay="676"/>
                                          </p:stCondLst>
                                        </p:cTn>
                                        <p:tgtEl>
                                          <p:spTgt spid="5">
                                            <p:txEl>
                                              <p:pRg st="4" end="4"/>
                                            </p:txEl>
                                          </p:spTgt>
                                        </p:tgtEl>
                                      </p:cBhvr>
                                      <p:to x="100000" y="100000"/>
                                    </p:animScale>
                                    <p:animScale>
                                      <p:cBhvr>
                                        <p:cTn id="87" dur="26">
                                          <p:stCondLst>
                                            <p:cond delay="1312"/>
                                          </p:stCondLst>
                                        </p:cTn>
                                        <p:tgtEl>
                                          <p:spTgt spid="5">
                                            <p:txEl>
                                              <p:pRg st="4" end="4"/>
                                            </p:txEl>
                                          </p:spTgt>
                                        </p:tgtEl>
                                      </p:cBhvr>
                                      <p:to x="100000" y="80000"/>
                                    </p:animScale>
                                    <p:animScale>
                                      <p:cBhvr>
                                        <p:cTn id="88" dur="166" decel="50000">
                                          <p:stCondLst>
                                            <p:cond delay="1338"/>
                                          </p:stCondLst>
                                        </p:cTn>
                                        <p:tgtEl>
                                          <p:spTgt spid="5">
                                            <p:txEl>
                                              <p:pRg st="4" end="4"/>
                                            </p:txEl>
                                          </p:spTgt>
                                        </p:tgtEl>
                                      </p:cBhvr>
                                      <p:to x="100000" y="100000"/>
                                    </p:animScale>
                                    <p:animScale>
                                      <p:cBhvr>
                                        <p:cTn id="89" dur="26">
                                          <p:stCondLst>
                                            <p:cond delay="1642"/>
                                          </p:stCondLst>
                                        </p:cTn>
                                        <p:tgtEl>
                                          <p:spTgt spid="5">
                                            <p:txEl>
                                              <p:pRg st="4" end="4"/>
                                            </p:txEl>
                                          </p:spTgt>
                                        </p:tgtEl>
                                      </p:cBhvr>
                                      <p:to x="100000" y="90000"/>
                                    </p:animScale>
                                    <p:animScale>
                                      <p:cBhvr>
                                        <p:cTn id="90" dur="166" decel="50000">
                                          <p:stCondLst>
                                            <p:cond delay="1668"/>
                                          </p:stCondLst>
                                        </p:cTn>
                                        <p:tgtEl>
                                          <p:spTgt spid="5">
                                            <p:txEl>
                                              <p:pRg st="4" end="4"/>
                                            </p:txEl>
                                          </p:spTgt>
                                        </p:tgtEl>
                                      </p:cBhvr>
                                      <p:to x="100000" y="100000"/>
                                    </p:animScale>
                                    <p:animScale>
                                      <p:cBhvr>
                                        <p:cTn id="91" dur="26">
                                          <p:stCondLst>
                                            <p:cond delay="1808"/>
                                          </p:stCondLst>
                                        </p:cTn>
                                        <p:tgtEl>
                                          <p:spTgt spid="5">
                                            <p:txEl>
                                              <p:pRg st="4" end="4"/>
                                            </p:txEl>
                                          </p:spTgt>
                                        </p:tgtEl>
                                      </p:cBhvr>
                                      <p:to x="100000" y="95000"/>
                                    </p:animScale>
                                    <p:animScale>
                                      <p:cBhvr>
                                        <p:cTn id="92" dur="166" decel="50000">
                                          <p:stCondLst>
                                            <p:cond delay="1834"/>
                                          </p:stCondLst>
                                        </p:cTn>
                                        <p:tgtEl>
                                          <p:spTgt spid="5">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Effect transition="in" filter="wipe(down)">
                                      <p:cBhvr>
                                        <p:cTn id="97" dur="580">
                                          <p:stCondLst>
                                            <p:cond delay="0"/>
                                          </p:stCondLst>
                                        </p:cTn>
                                        <p:tgtEl>
                                          <p:spTgt spid="5">
                                            <p:txEl>
                                              <p:pRg st="5" end="5"/>
                                            </p:txEl>
                                          </p:spTgt>
                                        </p:tgtEl>
                                      </p:cBhvr>
                                    </p:animEffect>
                                    <p:anim calcmode="lin" valueType="num">
                                      <p:cBhvr>
                                        <p:cTn id="9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5" end="5"/>
                                            </p:txEl>
                                          </p:spTgt>
                                        </p:tgtEl>
                                      </p:cBhvr>
                                      <p:to x="100000" y="60000"/>
                                    </p:animScale>
                                    <p:animScale>
                                      <p:cBhvr>
                                        <p:cTn id="104" dur="166" decel="50000">
                                          <p:stCondLst>
                                            <p:cond delay="676"/>
                                          </p:stCondLst>
                                        </p:cTn>
                                        <p:tgtEl>
                                          <p:spTgt spid="5">
                                            <p:txEl>
                                              <p:pRg st="5" end="5"/>
                                            </p:txEl>
                                          </p:spTgt>
                                        </p:tgtEl>
                                      </p:cBhvr>
                                      <p:to x="100000" y="100000"/>
                                    </p:animScale>
                                    <p:animScale>
                                      <p:cBhvr>
                                        <p:cTn id="105" dur="26">
                                          <p:stCondLst>
                                            <p:cond delay="1312"/>
                                          </p:stCondLst>
                                        </p:cTn>
                                        <p:tgtEl>
                                          <p:spTgt spid="5">
                                            <p:txEl>
                                              <p:pRg st="5" end="5"/>
                                            </p:txEl>
                                          </p:spTgt>
                                        </p:tgtEl>
                                      </p:cBhvr>
                                      <p:to x="100000" y="80000"/>
                                    </p:animScale>
                                    <p:animScale>
                                      <p:cBhvr>
                                        <p:cTn id="106" dur="166" decel="50000">
                                          <p:stCondLst>
                                            <p:cond delay="1338"/>
                                          </p:stCondLst>
                                        </p:cTn>
                                        <p:tgtEl>
                                          <p:spTgt spid="5">
                                            <p:txEl>
                                              <p:pRg st="5" end="5"/>
                                            </p:txEl>
                                          </p:spTgt>
                                        </p:tgtEl>
                                      </p:cBhvr>
                                      <p:to x="100000" y="100000"/>
                                    </p:animScale>
                                    <p:animScale>
                                      <p:cBhvr>
                                        <p:cTn id="107" dur="26">
                                          <p:stCondLst>
                                            <p:cond delay="1642"/>
                                          </p:stCondLst>
                                        </p:cTn>
                                        <p:tgtEl>
                                          <p:spTgt spid="5">
                                            <p:txEl>
                                              <p:pRg st="5" end="5"/>
                                            </p:txEl>
                                          </p:spTgt>
                                        </p:tgtEl>
                                      </p:cBhvr>
                                      <p:to x="100000" y="90000"/>
                                    </p:animScale>
                                    <p:animScale>
                                      <p:cBhvr>
                                        <p:cTn id="108" dur="166" decel="50000">
                                          <p:stCondLst>
                                            <p:cond delay="1668"/>
                                          </p:stCondLst>
                                        </p:cTn>
                                        <p:tgtEl>
                                          <p:spTgt spid="5">
                                            <p:txEl>
                                              <p:pRg st="5" end="5"/>
                                            </p:txEl>
                                          </p:spTgt>
                                        </p:tgtEl>
                                      </p:cBhvr>
                                      <p:to x="100000" y="100000"/>
                                    </p:animScale>
                                    <p:animScale>
                                      <p:cBhvr>
                                        <p:cTn id="109" dur="26">
                                          <p:stCondLst>
                                            <p:cond delay="1808"/>
                                          </p:stCondLst>
                                        </p:cTn>
                                        <p:tgtEl>
                                          <p:spTgt spid="5">
                                            <p:txEl>
                                              <p:pRg st="5" end="5"/>
                                            </p:txEl>
                                          </p:spTgt>
                                        </p:tgtEl>
                                      </p:cBhvr>
                                      <p:to x="100000" y="95000"/>
                                    </p:animScale>
                                    <p:animScale>
                                      <p:cBhvr>
                                        <p:cTn id="110"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Living Conditions</a:t>
            </a:r>
            <a:endParaRPr lang="en-US" dirty="0">
              <a:solidFill>
                <a:srgbClr val="FFC000"/>
              </a:solidFill>
            </a:endParaRPr>
          </a:p>
        </p:txBody>
      </p:sp>
      <p:sp>
        <p:nvSpPr>
          <p:cNvPr id="3" name="Content Placeholder 2"/>
          <p:cNvSpPr>
            <a:spLocks noGrp="1"/>
          </p:cNvSpPr>
          <p:nvPr>
            <p:ph idx="1"/>
          </p:nvPr>
        </p:nvSpPr>
        <p:spPr>
          <a:xfrm>
            <a:off x="457200" y="1600200"/>
            <a:ext cx="5181600" cy="4525963"/>
          </a:xfrm>
        </p:spPr>
        <p:txBody>
          <a:bodyPr>
            <a:normAutofit fontScale="85000" lnSpcReduction="20000"/>
          </a:bodyPr>
          <a:lstStyle/>
          <a:p>
            <a:r>
              <a:rPr lang="en-US" dirty="0" smtClean="0">
                <a:solidFill>
                  <a:schemeClr val="bg1"/>
                </a:solidFill>
              </a:rPr>
              <a:t>Sickness widespread; epidemics, like cholera, sweep urban slums</a:t>
            </a:r>
          </a:p>
          <a:p>
            <a:r>
              <a:rPr lang="en-US" dirty="0" smtClean="0">
                <a:solidFill>
                  <a:schemeClr val="bg1"/>
                </a:solidFill>
              </a:rPr>
              <a:t>Life span in one large city is only 17 years</a:t>
            </a:r>
          </a:p>
          <a:p>
            <a:r>
              <a:rPr lang="en-US" dirty="0" smtClean="0">
                <a:solidFill>
                  <a:schemeClr val="bg1"/>
                </a:solidFill>
              </a:rPr>
              <a:t>Wealthy merchants, factory owners live in luxurious suburban homes</a:t>
            </a:r>
          </a:p>
          <a:p>
            <a:r>
              <a:rPr lang="en-US" dirty="0" smtClean="0">
                <a:solidFill>
                  <a:schemeClr val="bg1"/>
                </a:solidFill>
              </a:rPr>
              <a:t>Rapidly growing cities lack sanitary codes, building codes</a:t>
            </a:r>
          </a:p>
          <a:p>
            <a:r>
              <a:rPr lang="en-US" dirty="0" smtClean="0">
                <a:solidFill>
                  <a:schemeClr val="bg1"/>
                </a:solidFill>
              </a:rPr>
              <a:t>Cities also without adequate housing, education, police protection</a:t>
            </a:r>
            <a:endParaRPr lang="en-US"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5791200" y="1828800"/>
            <a:ext cx="2743200" cy="2110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5181600" y="4038600"/>
            <a:ext cx="3027838" cy="2347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Working Conditions </a:t>
            </a:r>
            <a:endParaRPr lang="en-US" dirty="0">
              <a:solidFill>
                <a:srgbClr val="FFC000"/>
              </a:solidFill>
            </a:endParaRPr>
          </a:p>
        </p:txBody>
      </p:sp>
      <p:sp>
        <p:nvSpPr>
          <p:cNvPr id="3" name="Content Placeholder 2"/>
          <p:cNvSpPr>
            <a:spLocks noGrp="1"/>
          </p:cNvSpPr>
          <p:nvPr>
            <p:ph idx="1"/>
          </p:nvPr>
        </p:nvSpPr>
        <p:spPr>
          <a:xfrm>
            <a:off x="457200" y="1600200"/>
            <a:ext cx="4572000" cy="4525963"/>
          </a:xfrm>
        </p:spPr>
        <p:txBody>
          <a:bodyPr/>
          <a:lstStyle/>
          <a:p>
            <a:r>
              <a:rPr lang="en-US" dirty="0" smtClean="0">
                <a:solidFill>
                  <a:schemeClr val="bg1"/>
                </a:solidFill>
              </a:rPr>
              <a:t>Average working day 14 hours for 6 days a week, year round</a:t>
            </a:r>
          </a:p>
          <a:p>
            <a:r>
              <a:rPr lang="en-US" dirty="0" smtClean="0">
                <a:solidFill>
                  <a:schemeClr val="bg1"/>
                </a:solidFill>
              </a:rPr>
              <a:t>Dirty, poorly lit factories injure workers</a:t>
            </a:r>
          </a:p>
          <a:p>
            <a:r>
              <a:rPr lang="en-US" dirty="0" smtClean="0">
                <a:solidFill>
                  <a:schemeClr val="bg1"/>
                </a:solidFill>
              </a:rPr>
              <a:t>Many coal miners killed by coal dust</a:t>
            </a:r>
            <a:endParaRPr lang="en-US" dirty="0">
              <a:solidFill>
                <a:schemeClr val="bg1"/>
              </a:solidFill>
            </a:endParaRPr>
          </a:p>
        </p:txBody>
      </p:sp>
      <p:pic>
        <p:nvPicPr>
          <p:cNvPr id="4" name="Picture 3"/>
          <p:cNvPicPr>
            <a:picLocks noChangeAspect="1" noChangeArrowheads="1"/>
          </p:cNvPicPr>
          <p:nvPr/>
        </p:nvPicPr>
        <p:blipFill>
          <a:blip r:embed="rId2" cstate="print"/>
          <a:srcRect/>
          <a:stretch>
            <a:fillRect/>
          </a:stretch>
        </p:blipFill>
        <p:spPr bwMode="auto">
          <a:xfrm>
            <a:off x="5181600" y="2209800"/>
            <a:ext cx="3505200" cy="2566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Class Tension Grows</a:t>
            </a:r>
            <a:endParaRPr lang="en-US" dirty="0">
              <a:solidFill>
                <a:srgbClr val="FFC000"/>
              </a:solidFill>
            </a:endParaRP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smtClean="0">
                <a:solidFill>
                  <a:schemeClr val="bg1"/>
                </a:solidFill>
              </a:rPr>
              <a:t>The Middle Class</a:t>
            </a:r>
          </a:p>
          <a:p>
            <a:pPr lvl="1"/>
            <a:r>
              <a:rPr lang="en-US" dirty="0" smtClean="0">
                <a:solidFill>
                  <a:schemeClr val="bg1"/>
                </a:solidFill>
              </a:rPr>
              <a:t>Middle class: skilled workers, merchants, rich farmers, professionals</a:t>
            </a:r>
          </a:p>
          <a:p>
            <a:pPr lvl="1"/>
            <a:r>
              <a:rPr lang="en-US" dirty="0" smtClean="0">
                <a:solidFill>
                  <a:schemeClr val="bg1"/>
                </a:solidFill>
              </a:rPr>
              <a:t>Emerging middle class looked down on by landowners, aristocrats</a:t>
            </a:r>
          </a:p>
          <a:p>
            <a:pPr lvl="1"/>
            <a:r>
              <a:rPr lang="en-US" dirty="0" smtClean="0">
                <a:solidFill>
                  <a:schemeClr val="bg1"/>
                </a:solidFill>
              </a:rPr>
              <a:t>Middle class has comfortable standard of living</a:t>
            </a:r>
          </a:p>
          <a:p>
            <a:r>
              <a:rPr lang="en-US" dirty="0" smtClean="0">
                <a:solidFill>
                  <a:schemeClr val="bg1"/>
                </a:solidFill>
              </a:rPr>
              <a:t>The Working Class </a:t>
            </a:r>
          </a:p>
          <a:p>
            <a:pPr lvl="1"/>
            <a:r>
              <a:rPr lang="en-US" dirty="0" smtClean="0">
                <a:solidFill>
                  <a:schemeClr val="bg1"/>
                </a:solidFill>
              </a:rPr>
              <a:t>Laborers’ lives not improved; some laborers replaced by machines</a:t>
            </a:r>
          </a:p>
          <a:p>
            <a:pPr lvl="1"/>
            <a:r>
              <a:rPr lang="en-US" dirty="0" smtClean="0">
                <a:solidFill>
                  <a:schemeClr val="bg1"/>
                </a:solidFill>
              </a:rPr>
              <a:t>Luddites, other groups destroy machinery that puts them out of work</a:t>
            </a:r>
          </a:p>
          <a:p>
            <a:pPr lvl="1"/>
            <a:r>
              <a:rPr lang="en-US" dirty="0" smtClean="0">
                <a:solidFill>
                  <a:schemeClr val="bg1"/>
                </a:solidFill>
              </a:rPr>
              <a:t>Unemployment a serious problem; unemployed workers riot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Positive-Immediate Benefits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solidFill>
                  <a:schemeClr val="bg1"/>
                </a:solidFill>
              </a:rPr>
              <a:t>Creates Jobs, enriches nations, encourages technological progress</a:t>
            </a:r>
          </a:p>
          <a:p>
            <a:r>
              <a:rPr lang="en-US" dirty="0" smtClean="0">
                <a:solidFill>
                  <a:schemeClr val="bg1"/>
                </a:solidFill>
              </a:rPr>
              <a:t>Education expands, clothing cheaper, diet and housing improve</a:t>
            </a:r>
          </a:p>
          <a:p>
            <a:r>
              <a:rPr lang="en-US" dirty="0" smtClean="0">
                <a:solidFill>
                  <a:schemeClr val="bg1"/>
                </a:solidFill>
              </a:rPr>
              <a:t>Workers eventually win shorter hours, better wages and conditions</a:t>
            </a:r>
          </a:p>
          <a:p>
            <a:r>
              <a:rPr lang="en-US" dirty="0" smtClean="0">
                <a:solidFill>
                  <a:schemeClr val="bg1"/>
                </a:solidFill>
              </a:rPr>
              <a:t>Long-Term Effects</a:t>
            </a:r>
          </a:p>
          <a:p>
            <a:pPr lvl="1"/>
            <a:r>
              <a:rPr lang="en-US" dirty="0" smtClean="0">
                <a:solidFill>
                  <a:schemeClr val="bg1"/>
                </a:solidFill>
              </a:rPr>
              <a:t>Improved living and working conditions still evident today</a:t>
            </a:r>
          </a:p>
          <a:p>
            <a:pPr lvl="1"/>
            <a:r>
              <a:rPr lang="en-US" dirty="0" smtClean="0">
                <a:solidFill>
                  <a:schemeClr val="bg1"/>
                </a:solidFill>
              </a:rPr>
              <a:t>Governments use increased tax revenues for urban improvements</a:t>
            </a:r>
            <a:endParaRPr lang="en-US"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Industrialization Spreads</a:t>
            </a:r>
            <a:endParaRPr lang="en-US" dirty="0">
              <a:solidFill>
                <a:srgbClr val="FFFF00"/>
              </a:solidFill>
            </a:endParaRPr>
          </a:p>
        </p:txBody>
      </p:sp>
      <p:sp>
        <p:nvSpPr>
          <p:cNvPr id="5" name="Text Placeholder 4"/>
          <p:cNvSpPr>
            <a:spLocks noGrp="1"/>
          </p:cNvSpPr>
          <p:nvPr>
            <p:ph type="body" idx="1"/>
          </p:nvPr>
        </p:nvSpPr>
        <p:spPr/>
        <p:txBody>
          <a:bodyPr>
            <a:normAutofit/>
          </a:bodyPr>
          <a:lstStyle/>
          <a:p>
            <a:r>
              <a:rPr lang="en-US" sz="2800" i="1" dirty="0" smtClean="0">
                <a:solidFill>
                  <a:schemeClr val="bg1"/>
                </a:solidFill>
              </a:rPr>
              <a:t>The industrialization that begins in Great Britain spreads to other parts of the world.</a:t>
            </a:r>
            <a:endParaRPr lang="en-US" sz="2800" i="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solidFill>
                  <a:srgbClr val="FFFF00"/>
                </a:solidFill>
              </a:rPr>
              <a:t>What comes to mind?</a:t>
            </a:r>
            <a:endParaRPr lang="en-US" sz="3600" dirty="0">
              <a:solidFill>
                <a:srgbClr val="FFFF00"/>
              </a:solidFill>
            </a:endParaRPr>
          </a:p>
        </p:txBody>
      </p:sp>
      <p:sp>
        <p:nvSpPr>
          <p:cNvPr id="5" name="Text Placeholder 4"/>
          <p:cNvSpPr>
            <a:spLocks noGrp="1"/>
          </p:cNvSpPr>
          <p:nvPr>
            <p:ph type="body" idx="1"/>
          </p:nvPr>
        </p:nvSpPr>
        <p:spPr/>
        <p:txBody>
          <a:bodyPr>
            <a:noAutofit/>
          </a:bodyPr>
          <a:lstStyle/>
          <a:p>
            <a:pPr algn="ctr"/>
            <a:r>
              <a:rPr lang="en-US" sz="3200" i="1" dirty="0" smtClean="0">
                <a:solidFill>
                  <a:schemeClr val="bg1"/>
                </a:solidFill>
              </a:rPr>
              <a:t>Create a list of three words or short phrases that describe the Industrial Revolution.  When did the revolution take place?</a:t>
            </a:r>
            <a:endParaRPr lang="en-US" sz="3200" i="1" dirty="0">
              <a:solidFill>
                <a:schemeClr val="bg1"/>
              </a:solidFill>
            </a:endParaRPr>
          </a:p>
        </p:txBody>
      </p:sp>
    </p:spTree>
    <p:extLst>
      <p:ext uri="{BB962C8B-B14F-4D97-AF65-F5344CB8AC3E}">
        <p14:creationId xmlns:p14="http://schemas.microsoft.com/office/powerpoint/2010/main" xmlns="" val="3705024876"/>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C000"/>
                </a:solidFill>
              </a:rPr>
              <a:t>Industrialization in the United States</a:t>
            </a:r>
            <a:r>
              <a:rPr lang="en-US" dirty="0" smtClean="0"/>
              <a:t> </a:t>
            </a:r>
            <a:endParaRPr lang="en-US" dirty="0"/>
          </a:p>
        </p:txBody>
      </p:sp>
      <p:sp>
        <p:nvSpPr>
          <p:cNvPr id="5" name="Content Placeholder 4"/>
          <p:cNvSpPr>
            <a:spLocks noGrp="1"/>
          </p:cNvSpPr>
          <p:nvPr>
            <p:ph idx="1"/>
          </p:nvPr>
        </p:nvSpPr>
        <p:spPr/>
        <p:txBody>
          <a:bodyPr>
            <a:normAutofit fontScale="85000" lnSpcReduction="20000"/>
          </a:bodyPr>
          <a:lstStyle/>
          <a:p>
            <a:r>
              <a:rPr lang="en-US" sz="3300" dirty="0" smtClean="0">
                <a:solidFill>
                  <a:schemeClr val="bg1"/>
                </a:solidFill>
              </a:rPr>
              <a:t>U.S. has natural and labor resources needed to industrialize</a:t>
            </a:r>
          </a:p>
          <a:p>
            <a:r>
              <a:rPr lang="en-US" sz="3300" dirty="0" smtClean="0">
                <a:solidFill>
                  <a:schemeClr val="bg1"/>
                </a:solidFill>
              </a:rPr>
              <a:t>Samuel Slater, English textile worker, builds textile mill in U.S.</a:t>
            </a:r>
          </a:p>
          <a:p>
            <a:r>
              <a:rPr lang="en-US" sz="3300" dirty="0" smtClean="0">
                <a:solidFill>
                  <a:schemeClr val="bg1"/>
                </a:solidFill>
              </a:rPr>
              <a:t>Lowell, Massachusetts a mechanized textile center by 1820</a:t>
            </a:r>
          </a:p>
          <a:p>
            <a:r>
              <a:rPr lang="en-US" sz="3300" dirty="0" smtClean="0">
                <a:solidFill>
                  <a:schemeClr val="bg1"/>
                </a:solidFill>
              </a:rPr>
              <a:t>Manufacturing towns spring up around factories across the country</a:t>
            </a:r>
          </a:p>
          <a:p>
            <a:r>
              <a:rPr lang="en-US" sz="3300" dirty="0" smtClean="0">
                <a:solidFill>
                  <a:schemeClr val="bg1"/>
                </a:solidFill>
              </a:rPr>
              <a:t>Young single women flock to factory towns, work in textile mills</a:t>
            </a:r>
          </a:p>
          <a:p>
            <a:r>
              <a:rPr lang="en-US" sz="3300" dirty="0" smtClean="0">
                <a:solidFill>
                  <a:schemeClr val="bg1"/>
                </a:solidFill>
              </a:rPr>
              <a:t>Clothing, shoemaking industries soon mechanize </a:t>
            </a:r>
            <a:r>
              <a:rPr lang="en-US" dirty="0" smtClean="0"/>
              <a:t> </a:t>
            </a:r>
            <a:endParaRPr lang="en-U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Industrialization in the United States</a:t>
            </a:r>
            <a:endParaRPr lang="en-US" dirty="0">
              <a:solidFill>
                <a:srgbClr val="FFC000"/>
              </a:solidFill>
            </a:endParaRPr>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solidFill>
                  <a:schemeClr val="bg1"/>
                </a:solidFill>
              </a:rPr>
              <a:t>Later Expansion of U.S. Industry</a:t>
            </a:r>
          </a:p>
          <a:p>
            <a:pPr lvl="1"/>
            <a:r>
              <a:rPr lang="en-US" dirty="0" smtClean="0">
                <a:solidFill>
                  <a:schemeClr val="bg1"/>
                </a:solidFill>
              </a:rPr>
              <a:t>Industrialization picks up during post-Civil War technology boom</a:t>
            </a:r>
          </a:p>
          <a:p>
            <a:pPr lvl="1"/>
            <a:r>
              <a:rPr lang="en-US" dirty="0" smtClean="0">
                <a:solidFill>
                  <a:schemeClr val="bg1"/>
                </a:solidFill>
              </a:rPr>
              <a:t>Cities like Chicago expand rapidly due to location on railroad lines</a:t>
            </a:r>
          </a:p>
          <a:p>
            <a:pPr lvl="1"/>
            <a:r>
              <a:rPr lang="en-US" dirty="0" smtClean="0">
                <a:solidFill>
                  <a:schemeClr val="bg1"/>
                </a:solidFill>
              </a:rPr>
              <a:t>Small companies merge to form larger, powerful companies</a:t>
            </a:r>
          </a:p>
          <a:p>
            <a:r>
              <a:rPr lang="en-US" dirty="0" smtClean="0">
                <a:solidFill>
                  <a:schemeClr val="bg1"/>
                </a:solidFill>
              </a:rPr>
              <a:t>The Rise of Corporations</a:t>
            </a:r>
          </a:p>
          <a:p>
            <a:pPr lvl="1"/>
            <a:r>
              <a:rPr lang="en-US" dirty="0" smtClean="0">
                <a:solidFill>
                  <a:schemeClr val="bg1"/>
                </a:solidFill>
              </a:rPr>
              <a:t>Stock: limited ownership rights for company, sold to raise money</a:t>
            </a:r>
          </a:p>
          <a:p>
            <a:pPr lvl="1"/>
            <a:r>
              <a:rPr lang="en-US" dirty="0" smtClean="0">
                <a:solidFill>
                  <a:schemeClr val="bg1"/>
                </a:solidFill>
              </a:rPr>
              <a:t>Corporation: company owned by stockholders, share profits not debts</a:t>
            </a:r>
          </a:p>
          <a:p>
            <a:pPr lvl="1"/>
            <a:r>
              <a:rPr lang="en-US" dirty="0" smtClean="0">
                <a:solidFill>
                  <a:schemeClr val="bg1"/>
                </a:solidFill>
              </a:rPr>
              <a:t>Large corporations attempt to control as much business as they can</a:t>
            </a:r>
            <a:endParaRPr lang="en-US"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Continental Europe Industrializes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Troubles in Continental Europe	</a:t>
            </a:r>
          </a:p>
          <a:p>
            <a:pPr lvl="1"/>
            <a:r>
              <a:rPr lang="en-US" dirty="0" smtClean="0">
                <a:solidFill>
                  <a:schemeClr val="bg1"/>
                </a:solidFill>
              </a:rPr>
              <a:t>Revolution and Napoleonic wars disrupted early 19</a:t>
            </a:r>
            <a:r>
              <a:rPr lang="en-US" baseline="30000" dirty="0" smtClean="0">
                <a:solidFill>
                  <a:schemeClr val="bg1"/>
                </a:solidFill>
              </a:rPr>
              <a:t>th</a:t>
            </a:r>
            <a:r>
              <a:rPr lang="en-US" dirty="0" smtClean="0">
                <a:solidFill>
                  <a:schemeClr val="bg1"/>
                </a:solidFill>
              </a:rPr>
              <a:t> century economy</a:t>
            </a:r>
          </a:p>
          <a:p>
            <a:r>
              <a:rPr lang="en-US" dirty="0" smtClean="0">
                <a:solidFill>
                  <a:schemeClr val="bg1"/>
                </a:solidFill>
              </a:rPr>
              <a:t>Beginnings in Belgium </a:t>
            </a:r>
          </a:p>
          <a:p>
            <a:pPr lvl="1"/>
            <a:r>
              <a:rPr lang="en-US" dirty="0" smtClean="0">
                <a:solidFill>
                  <a:schemeClr val="bg1"/>
                </a:solidFill>
              </a:rPr>
              <a:t>Belgium has iron ore, coal, water transportation</a:t>
            </a:r>
          </a:p>
          <a:p>
            <a:pPr lvl="1"/>
            <a:r>
              <a:rPr lang="en-US" dirty="0" smtClean="0">
                <a:solidFill>
                  <a:schemeClr val="bg1"/>
                </a:solidFill>
              </a:rPr>
              <a:t>British workers smuggle in machine plans, start companies (1799)</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Continental Europe Industrializes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Germany Industrializes</a:t>
            </a:r>
          </a:p>
          <a:p>
            <a:pPr lvl="1"/>
            <a:r>
              <a:rPr lang="en-US" dirty="0" smtClean="0">
                <a:solidFill>
                  <a:schemeClr val="bg1"/>
                </a:solidFill>
              </a:rPr>
              <a:t>Political, economic barriers; but industry, railroads boom by mid-century</a:t>
            </a:r>
          </a:p>
          <a:p>
            <a:r>
              <a:rPr lang="en-US" dirty="0" smtClean="0">
                <a:solidFill>
                  <a:schemeClr val="bg1"/>
                </a:solidFill>
              </a:rPr>
              <a:t>Expansion Elsewhere in Europe	</a:t>
            </a:r>
          </a:p>
          <a:p>
            <a:pPr lvl="1"/>
            <a:r>
              <a:rPr lang="en-US" dirty="0" smtClean="0">
                <a:solidFill>
                  <a:schemeClr val="bg1"/>
                </a:solidFill>
              </a:rPr>
              <a:t>Bohemia develops spinning; Northern Italy mechanizes silk textiles</a:t>
            </a:r>
          </a:p>
          <a:p>
            <a:pPr lvl="1"/>
            <a:r>
              <a:rPr lang="en-US" dirty="0" smtClean="0">
                <a:solidFill>
                  <a:schemeClr val="bg1"/>
                </a:solidFill>
              </a:rPr>
              <a:t>Industrialization in France more measured; agriculture remains strong</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Impact of Industrialization</a:t>
            </a:r>
            <a:endParaRPr lang="en-US" dirty="0">
              <a:solidFill>
                <a:srgbClr val="FFC000"/>
              </a:solidFill>
            </a:endParaRPr>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smtClean="0">
                <a:solidFill>
                  <a:schemeClr val="bg1"/>
                </a:solidFill>
              </a:rPr>
              <a:t>Rise of Global Inequality</a:t>
            </a:r>
          </a:p>
          <a:p>
            <a:pPr lvl="1"/>
            <a:r>
              <a:rPr lang="en-US" dirty="0" smtClean="0">
                <a:solidFill>
                  <a:schemeClr val="bg1"/>
                </a:solidFill>
              </a:rPr>
              <a:t>Wealth gap widens; non-industrialized countries fall further behind</a:t>
            </a:r>
          </a:p>
          <a:p>
            <a:pPr lvl="1"/>
            <a:r>
              <a:rPr lang="en-US" dirty="0" smtClean="0">
                <a:solidFill>
                  <a:schemeClr val="bg1"/>
                </a:solidFill>
              </a:rPr>
              <a:t>European nations, U.S., Japan exploit colonies for resources</a:t>
            </a:r>
          </a:p>
          <a:p>
            <a:pPr lvl="1"/>
            <a:r>
              <a:rPr lang="en-US" dirty="0" smtClean="0">
                <a:solidFill>
                  <a:schemeClr val="bg1"/>
                </a:solidFill>
              </a:rPr>
              <a:t>Imperialism spreads due to need for raw materials, markets</a:t>
            </a:r>
          </a:p>
          <a:p>
            <a:r>
              <a:rPr lang="en-US" dirty="0" smtClean="0">
                <a:solidFill>
                  <a:schemeClr val="bg1"/>
                </a:solidFill>
              </a:rPr>
              <a:t>Transformation of Society</a:t>
            </a:r>
          </a:p>
          <a:p>
            <a:pPr lvl="1"/>
            <a:r>
              <a:rPr lang="en-US" dirty="0" smtClean="0">
                <a:solidFill>
                  <a:schemeClr val="bg1"/>
                </a:solidFill>
              </a:rPr>
              <a:t>Europe and U.S. gain economic power</a:t>
            </a:r>
          </a:p>
          <a:p>
            <a:pPr lvl="1"/>
            <a:r>
              <a:rPr lang="en-US" dirty="0" smtClean="0">
                <a:solidFill>
                  <a:schemeClr val="bg1"/>
                </a:solidFill>
              </a:rPr>
              <a:t>African and Asian economies lag, based on agriculture, crafts</a:t>
            </a:r>
          </a:p>
          <a:p>
            <a:pPr lvl="1"/>
            <a:r>
              <a:rPr lang="en-US" dirty="0" smtClean="0">
                <a:solidFill>
                  <a:schemeClr val="bg1"/>
                </a:solidFill>
              </a:rPr>
              <a:t>Rise of middle class strengthens democracy, calls for social reform</a:t>
            </a:r>
            <a:endParaRPr lang="en-US"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Reforming the </a:t>
            </a:r>
            <a:br>
              <a:rPr lang="en-US" dirty="0" smtClean="0">
                <a:solidFill>
                  <a:srgbClr val="FFFF00"/>
                </a:solidFill>
              </a:rPr>
            </a:br>
            <a:r>
              <a:rPr lang="en-US" dirty="0" smtClean="0">
                <a:solidFill>
                  <a:srgbClr val="FFFF00"/>
                </a:solidFill>
              </a:rPr>
              <a:t>Industrial World</a:t>
            </a:r>
            <a:endParaRPr lang="en-US" dirty="0">
              <a:solidFill>
                <a:srgbClr val="FFFF00"/>
              </a:solidFill>
            </a:endParaRPr>
          </a:p>
        </p:txBody>
      </p:sp>
      <p:sp>
        <p:nvSpPr>
          <p:cNvPr id="5" name="Text Placeholder 4"/>
          <p:cNvSpPr>
            <a:spLocks noGrp="1"/>
          </p:cNvSpPr>
          <p:nvPr>
            <p:ph type="body" idx="1"/>
          </p:nvPr>
        </p:nvSpPr>
        <p:spPr/>
        <p:txBody>
          <a:bodyPr>
            <a:normAutofit/>
          </a:bodyPr>
          <a:lstStyle/>
          <a:p>
            <a:r>
              <a:rPr lang="en-US" sz="2800" i="1" dirty="0" smtClean="0">
                <a:solidFill>
                  <a:schemeClr val="bg1"/>
                </a:solidFill>
              </a:rPr>
              <a:t>The Industrial Revolution leads to economic, social, and political reforms.</a:t>
            </a:r>
            <a:endParaRPr lang="en-US" sz="2800" i="1" dirty="0">
              <a:solidFill>
                <a:schemeClr val="bg1"/>
              </a:solidFill>
            </a:endParaRPr>
          </a:p>
        </p:txBody>
      </p:sp>
    </p:spTree>
    <p:extLst>
      <p:ext uri="{BB962C8B-B14F-4D97-AF65-F5344CB8AC3E}">
        <p14:creationId xmlns:p14="http://schemas.microsoft.com/office/powerpoint/2010/main" xmlns="" val="508810303"/>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8229600" cy="1143000"/>
          </a:xfrm>
        </p:spPr>
        <p:txBody>
          <a:bodyPr/>
          <a:lstStyle/>
          <a:p>
            <a:r>
              <a:rPr lang="en-US" dirty="0" smtClean="0">
                <a:solidFill>
                  <a:srgbClr val="FFC000"/>
                </a:solidFill>
              </a:rPr>
              <a:t>Laissez-faire Economics</a:t>
            </a:r>
            <a:endParaRPr lang="en-US" dirty="0">
              <a:solidFill>
                <a:srgbClr val="FFC000"/>
              </a:solidFill>
            </a:endParaRPr>
          </a:p>
        </p:txBody>
      </p:sp>
      <p:sp>
        <p:nvSpPr>
          <p:cNvPr id="5" name="Content Placeholder 4"/>
          <p:cNvSpPr>
            <a:spLocks noGrp="1"/>
          </p:cNvSpPr>
          <p:nvPr>
            <p:ph idx="1"/>
          </p:nvPr>
        </p:nvSpPr>
        <p:spPr>
          <a:xfrm>
            <a:off x="457200" y="1600200"/>
            <a:ext cx="5867400" cy="4525963"/>
          </a:xfrm>
        </p:spPr>
        <p:txBody>
          <a:bodyPr>
            <a:normAutofit fontScale="85000" lnSpcReduction="10000"/>
          </a:bodyPr>
          <a:lstStyle/>
          <a:p>
            <a:r>
              <a:rPr lang="en-US" dirty="0" smtClean="0">
                <a:solidFill>
                  <a:schemeClr val="bg1"/>
                </a:solidFill>
              </a:rPr>
              <a:t>Laissez-faire: economic policy of not interfering with businesses</a:t>
            </a:r>
          </a:p>
          <a:p>
            <a:r>
              <a:rPr lang="en-US" dirty="0" smtClean="0">
                <a:solidFill>
                  <a:schemeClr val="bg1"/>
                </a:solidFill>
              </a:rPr>
              <a:t>Originates with Enlightenment economic philosophers</a:t>
            </a:r>
          </a:p>
          <a:p>
            <a:r>
              <a:rPr lang="en-US" dirty="0" smtClean="0">
                <a:solidFill>
                  <a:schemeClr val="bg1"/>
                </a:solidFill>
              </a:rPr>
              <a:t>Adam Smith: defender of free markets, author of </a:t>
            </a:r>
            <a:r>
              <a:rPr lang="en-US" i="1" dirty="0" smtClean="0">
                <a:solidFill>
                  <a:schemeClr val="bg1"/>
                </a:solidFill>
              </a:rPr>
              <a:t>The Wealth of Nations</a:t>
            </a:r>
            <a:endParaRPr lang="en-US" dirty="0" smtClean="0">
              <a:solidFill>
                <a:schemeClr val="bg1"/>
              </a:solidFill>
            </a:endParaRPr>
          </a:p>
          <a:p>
            <a:r>
              <a:rPr lang="en-US" dirty="0" smtClean="0">
                <a:solidFill>
                  <a:schemeClr val="bg1"/>
                </a:solidFill>
              </a:rPr>
              <a:t>Believes economic liberty guarantees economic progress</a:t>
            </a:r>
          </a:p>
          <a:p>
            <a:r>
              <a:rPr lang="en-US" dirty="0" smtClean="0">
                <a:solidFill>
                  <a:schemeClr val="bg1"/>
                </a:solidFill>
              </a:rPr>
              <a:t>Economic natural laws: self-interest, competition, supply and demand</a:t>
            </a:r>
            <a:endParaRPr lang="en-US" dirty="0">
              <a:solidFill>
                <a:schemeClr val="bg1"/>
              </a:solidFill>
            </a:endParaRPr>
          </a:p>
        </p:txBody>
      </p:sp>
      <p:pic>
        <p:nvPicPr>
          <p:cNvPr id="9218" name="Picture 2" descr="http://t1.gstatic.com/images?q=tbn:ANd9GcQ_m_GN2yKJcW9mbva4ZgCXAqG7alTpW2qkSsNye3ossjgfKMLC"/>
          <p:cNvPicPr>
            <a:picLocks noChangeAspect="1" noChangeArrowheads="1"/>
          </p:cNvPicPr>
          <p:nvPr/>
        </p:nvPicPr>
        <p:blipFill>
          <a:blip r:embed="rId2" cstate="print"/>
          <a:srcRect/>
          <a:stretch>
            <a:fillRect/>
          </a:stretch>
        </p:blipFill>
        <p:spPr bwMode="auto">
          <a:xfrm>
            <a:off x="6248400" y="3074503"/>
            <a:ext cx="2438400" cy="3631097"/>
          </a:xfrm>
          <a:prstGeom prst="rect">
            <a:avLst/>
          </a:prstGeom>
          <a:ln>
            <a:noFill/>
          </a:ln>
          <a:effectLst>
            <a:outerShdw blurRad="292100" dist="139700" dir="2700000" algn="tl" rotWithShape="0">
              <a:srgbClr val="333333">
                <a:alpha val="65000"/>
              </a:srgbClr>
            </a:outerShdw>
          </a:effectLst>
        </p:spPr>
      </p:pic>
      <p:pic>
        <p:nvPicPr>
          <p:cNvPr id="9220" name="Picture 4" descr="http://t3.gstatic.com/images?q=tbn:ANd9GcQRLv_8Vm0Ye7K41RwGokiTtjUTVwHhZICIqBN3384POMbeSSC9VQ"/>
          <p:cNvPicPr>
            <a:picLocks noChangeAspect="1" noChangeArrowheads="1"/>
          </p:cNvPicPr>
          <p:nvPr/>
        </p:nvPicPr>
        <p:blipFill>
          <a:blip r:embed="rId3" cstate="print"/>
          <a:srcRect/>
          <a:stretch>
            <a:fillRect/>
          </a:stretch>
        </p:blipFill>
        <p:spPr bwMode="auto">
          <a:xfrm rot="830740">
            <a:off x="6858000" y="609600"/>
            <a:ext cx="1600200" cy="2455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5155582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amond(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Economists of Capitalism</a:t>
            </a:r>
            <a:endParaRPr lang="en-US" dirty="0">
              <a:solidFill>
                <a:srgbClr val="FFC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Thomas Malthus, David Ricardo boost laissez-faire capitalism</a:t>
            </a:r>
          </a:p>
          <a:p>
            <a:r>
              <a:rPr lang="en-US" dirty="0" smtClean="0">
                <a:solidFill>
                  <a:schemeClr val="bg1"/>
                </a:solidFill>
              </a:rPr>
              <a:t>Capitalism: system of privately own businesses seeking profits</a:t>
            </a:r>
          </a:p>
          <a:p>
            <a:r>
              <a:rPr lang="en-US" dirty="0" smtClean="0">
                <a:solidFill>
                  <a:schemeClr val="bg1"/>
                </a:solidFill>
              </a:rPr>
              <a:t>Malthus thinks populations grow faster than food supply</a:t>
            </a:r>
          </a:p>
          <a:p>
            <a:r>
              <a:rPr lang="en-US" dirty="0" smtClean="0">
                <a:solidFill>
                  <a:schemeClr val="bg1"/>
                </a:solidFill>
              </a:rPr>
              <a:t>Wars, epidemics kill off extra people or misery and poverty result</a:t>
            </a:r>
          </a:p>
          <a:p>
            <a:r>
              <a:rPr lang="en-US" dirty="0" smtClean="0">
                <a:solidFill>
                  <a:schemeClr val="bg1"/>
                </a:solidFill>
              </a:rPr>
              <a:t>Ricardo envisions a permanent, poor underclass providing cheap labor</a:t>
            </a:r>
            <a:endParaRPr lang="en-US" dirty="0">
              <a:solidFill>
                <a:schemeClr val="bg1"/>
              </a:solidFill>
            </a:endParaRPr>
          </a:p>
        </p:txBody>
      </p:sp>
    </p:spTree>
    <p:extLst>
      <p:ext uri="{BB962C8B-B14F-4D97-AF65-F5344CB8AC3E}">
        <p14:creationId xmlns:p14="http://schemas.microsoft.com/office/powerpoint/2010/main" xmlns="" val="86157092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Rise of Socialism </a:t>
            </a:r>
            <a:endParaRPr lang="en-US" dirty="0">
              <a:solidFill>
                <a:srgbClr val="FFC000"/>
              </a:solidFill>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solidFill>
                  <a:schemeClr val="bg1"/>
                </a:solidFill>
              </a:rPr>
              <a:t>Utilitarianism</a:t>
            </a:r>
          </a:p>
          <a:p>
            <a:pPr lvl="1"/>
            <a:r>
              <a:rPr lang="en-US" dirty="0" smtClean="0">
                <a:solidFill>
                  <a:schemeClr val="bg1"/>
                </a:solidFill>
              </a:rPr>
              <a:t>Jeremy Bentham’s utilitarianism: judge things by their usefulness</a:t>
            </a:r>
          </a:p>
          <a:p>
            <a:pPr lvl="1"/>
            <a:r>
              <a:rPr lang="en-US" dirty="0" smtClean="0">
                <a:solidFill>
                  <a:schemeClr val="bg1"/>
                </a:solidFill>
              </a:rPr>
              <a:t>John Stuart Mill favors regulation to help workers, spread wealth</a:t>
            </a:r>
          </a:p>
          <a:p>
            <a:r>
              <a:rPr lang="en-US" dirty="0" smtClean="0">
                <a:solidFill>
                  <a:schemeClr val="bg1"/>
                </a:solidFill>
              </a:rPr>
              <a:t>Utopian Ideas </a:t>
            </a:r>
          </a:p>
          <a:p>
            <a:pPr lvl="1"/>
            <a:r>
              <a:rPr lang="en-US" dirty="0" smtClean="0">
                <a:solidFill>
                  <a:schemeClr val="bg1"/>
                </a:solidFill>
              </a:rPr>
              <a:t>Robert Owen improves workers’ conditions, rent cheap housing</a:t>
            </a:r>
          </a:p>
          <a:p>
            <a:pPr lvl="1"/>
            <a:r>
              <a:rPr lang="en-US" dirty="0" smtClean="0">
                <a:solidFill>
                  <a:schemeClr val="bg1"/>
                </a:solidFill>
              </a:rPr>
              <a:t>In 1824, Owen founds utopian community, New Harmony, Indiana</a:t>
            </a:r>
          </a:p>
          <a:p>
            <a:r>
              <a:rPr lang="en-US" dirty="0" smtClean="0">
                <a:solidFill>
                  <a:schemeClr val="bg1"/>
                </a:solidFill>
              </a:rPr>
              <a:t>Socialism</a:t>
            </a:r>
          </a:p>
          <a:p>
            <a:pPr lvl="1"/>
            <a:r>
              <a:rPr lang="en-US" dirty="0" smtClean="0">
                <a:solidFill>
                  <a:schemeClr val="bg1"/>
                </a:solidFill>
              </a:rPr>
              <a:t>Factors of production owned by, operated for the people</a:t>
            </a:r>
          </a:p>
          <a:p>
            <a:pPr lvl="1"/>
            <a:r>
              <a:rPr lang="en-US" dirty="0" smtClean="0">
                <a:solidFill>
                  <a:schemeClr val="bg1"/>
                </a:solidFill>
              </a:rPr>
              <a:t>Socialists think government control can end poverty, bring equality</a:t>
            </a:r>
            <a:endParaRPr lang="en-US" dirty="0">
              <a:solidFill>
                <a:schemeClr val="bg1"/>
              </a:solidFill>
            </a:endParaRPr>
          </a:p>
        </p:txBody>
      </p:sp>
    </p:spTree>
    <p:extLst>
      <p:ext uri="{BB962C8B-B14F-4D97-AF65-F5344CB8AC3E}">
        <p14:creationId xmlns:p14="http://schemas.microsoft.com/office/powerpoint/2010/main" xmlns="" val="360333479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Marxism: Radical Socialism</a:t>
            </a:r>
            <a:endParaRPr lang="en-US" dirty="0">
              <a:solidFill>
                <a:srgbClr val="FFC000"/>
              </a:solidFill>
            </a:endParaRPr>
          </a:p>
        </p:txBody>
      </p:sp>
      <p:sp>
        <p:nvSpPr>
          <p:cNvPr id="3" name="Content Placeholder 2"/>
          <p:cNvSpPr>
            <a:spLocks noGrp="1"/>
          </p:cNvSpPr>
          <p:nvPr>
            <p:ph idx="1"/>
          </p:nvPr>
        </p:nvSpPr>
        <p:spPr>
          <a:xfrm>
            <a:off x="457200" y="1600200"/>
            <a:ext cx="6172200" cy="4525963"/>
          </a:xfrm>
        </p:spPr>
        <p:txBody>
          <a:bodyPr>
            <a:normAutofit fontScale="77500" lnSpcReduction="20000"/>
          </a:bodyPr>
          <a:lstStyle/>
          <a:p>
            <a:r>
              <a:rPr lang="en-US" dirty="0" smtClean="0">
                <a:solidFill>
                  <a:schemeClr val="bg1"/>
                </a:solidFill>
              </a:rPr>
              <a:t> Marxism’s Prophets</a:t>
            </a:r>
          </a:p>
          <a:p>
            <a:pPr lvl="1"/>
            <a:r>
              <a:rPr lang="en-US" dirty="0" smtClean="0">
                <a:solidFill>
                  <a:schemeClr val="bg1"/>
                </a:solidFill>
              </a:rPr>
              <a:t>Karl Marx: German journalist proposes radical socialism, Marxism</a:t>
            </a:r>
          </a:p>
          <a:p>
            <a:pPr lvl="1"/>
            <a:r>
              <a:rPr lang="en-US" dirty="0" smtClean="0">
                <a:solidFill>
                  <a:schemeClr val="bg1"/>
                </a:solidFill>
              </a:rPr>
              <a:t>Friedrich Engels: German whose father owns and operates Manchester textile mill</a:t>
            </a:r>
          </a:p>
          <a:p>
            <a:r>
              <a:rPr lang="en-US" i="1" dirty="0" smtClean="0">
                <a:solidFill>
                  <a:schemeClr val="bg1"/>
                </a:solidFill>
              </a:rPr>
              <a:t>The Communist Manifesto</a:t>
            </a:r>
          </a:p>
          <a:p>
            <a:pPr lvl="1"/>
            <a:r>
              <a:rPr lang="en-US" dirty="0" smtClean="0">
                <a:solidFill>
                  <a:schemeClr val="bg1"/>
                </a:solidFill>
              </a:rPr>
              <a:t>Marx and Engels believe society is divided into warring classes</a:t>
            </a:r>
          </a:p>
          <a:p>
            <a:pPr lvl="1"/>
            <a:r>
              <a:rPr lang="en-US" dirty="0" smtClean="0">
                <a:solidFill>
                  <a:schemeClr val="bg1"/>
                </a:solidFill>
              </a:rPr>
              <a:t>Capitalism helps “haves,” the employers known as the bourgeoisie</a:t>
            </a:r>
          </a:p>
          <a:p>
            <a:pPr lvl="1"/>
            <a:r>
              <a:rPr lang="en-US" dirty="0" smtClean="0">
                <a:solidFill>
                  <a:schemeClr val="bg1"/>
                </a:solidFill>
              </a:rPr>
              <a:t>Hurts “have-nots,” the workers known as the proletariat</a:t>
            </a:r>
          </a:p>
          <a:p>
            <a:pPr lvl="1"/>
            <a:r>
              <a:rPr lang="en-US" dirty="0" smtClean="0">
                <a:solidFill>
                  <a:schemeClr val="bg1"/>
                </a:solidFill>
              </a:rPr>
              <a:t>Marx, Engels predict the workers will overthrow the owners</a:t>
            </a:r>
            <a:endParaRPr lang="en-US" dirty="0">
              <a:solidFill>
                <a:schemeClr val="bg1"/>
              </a:solidFill>
            </a:endParaRPr>
          </a:p>
        </p:txBody>
      </p:sp>
      <p:pic>
        <p:nvPicPr>
          <p:cNvPr id="6146" name="Picture 2" descr="http://t3.gstatic.com/images?q=tbn:ANd9GcQg1P3JN8RjHZ22_CUK2MvEoNrDntphh9xjsCGoMhXmMXgtSezGaA"/>
          <p:cNvPicPr>
            <a:picLocks noChangeAspect="1" noChangeArrowheads="1"/>
          </p:cNvPicPr>
          <p:nvPr/>
        </p:nvPicPr>
        <p:blipFill>
          <a:blip r:embed="rId2" cstate="print"/>
          <a:srcRect/>
          <a:stretch>
            <a:fillRect/>
          </a:stretch>
        </p:blipFill>
        <p:spPr bwMode="auto">
          <a:xfrm>
            <a:off x="6553200" y="3962400"/>
            <a:ext cx="2234276" cy="2486025"/>
          </a:xfrm>
          <a:prstGeom prst="rect">
            <a:avLst/>
          </a:prstGeom>
          <a:ln>
            <a:noFill/>
          </a:ln>
          <a:effectLst>
            <a:outerShdw blurRad="292100" dist="139700" dir="2700000" algn="tl" rotWithShape="0">
              <a:srgbClr val="333333">
                <a:alpha val="65000"/>
              </a:srgbClr>
            </a:outerShdw>
          </a:effectLst>
        </p:spPr>
      </p:pic>
      <p:pic>
        <p:nvPicPr>
          <p:cNvPr id="6148" name="Picture 4" descr="http://t1.gstatic.com/images?q=tbn:ANd9GcQz2tupgOmWfnmhfhjdL4VLWWlA0wx6XfJFy72OeaBlkjkK1jgn"/>
          <p:cNvPicPr>
            <a:picLocks noChangeAspect="1" noChangeArrowheads="1"/>
          </p:cNvPicPr>
          <p:nvPr/>
        </p:nvPicPr>
        <p:blipFill>
          <a:blip r:embed="rId3" cstate="print"/>
          <a:srcRect l="15023" t="3390" r="17371"/>
          <a:stretch>
            <a:fillRect/>
          </a:stretch>
        </p:blipFill>
        <p:spPr bwMode="auto">
          <a:xfrm rot="683618">
            <a:off x="6951259" y="1206231"/>
            <a:ext cx="1676400" cy="2654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8605097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Interact with History</a:t>
            </a:r>
            <a:endParaRPr lang="en-US" dirty="0">
              <a:solidFill>
                <a:srgbClr val="FFFF00"/>
              </a:solidFill>
            </a:endParaRPr>
          </a:p>
        </p:txBody>
      </p:sp>
      <p:sp>
        <p:nvSpPr>
          <p:cNvPr id="5" name="Content Placeholder 4"/>
          <p:cNvSpPr>
            <a:spLocks noGrp="1"/>
          </p:cNvSpPr>
          <p:nvPr>
            <p:ph idx="1"/>
          </p:nvPr>
        </p:nvSpPr>
        <p:spPr/>
        <p:txBody>
          <a:bodyPr>
            <a:normAutofit fontScale="92500" lnSpcReduction="20000"/>
          </a:bodyPr>
          <a:lstStyle/>
          <a:p>
            <a:pPr marL="0" indent="0" algn="ctr">
              <a:buNone/>
            </a:pPr>
            <a:r>
              <a:rPr lang="en-US" i="1" dirty="0" smtClean="0">
                <a:solidFill>
                  <a:schemeClr val="bg1"/>
                </a:solidFill>
              </a:rPr>
              <a:t>You are a 15-year-old living in England where the Industrial Revolution has spurred the growth of thousands of factories.  Cheap labor is in great demand.  Like millions of other teenagers, you do not go to school.  Instead, you work in a factory 6 days a week, 14 hours a day.  The small pay you receive is need to help support your family.  You trudge to work before dawn every day and work until after sundown.  Inside the workplace the air is hot and foul, and after sunset it is so dark it is hard to see.  Minding the machines is exhausting, dirty, and dangerous.</a:t>
            </a:r>
            <a:endParaRPr lang="en-US" i="1" dirty="0">
              <a:solidFill>
                <a:schemeClr val="bg1"/>
              </a:solidFill>
            </a:endParaRPr>
          </a:p>
        </p:txBody>
      </p:sp>
    </p:spTree>
    <p:extLst>
      <p:ext uri="{BB962C8B-B14F-4D97-AF65-F5344CB8AC3E}">
        <p14:creationId xmlns:p14="http://schemas.microsoft.com/office/powerpoint/2010/main" xmlns="" val="3063875234"/>
      </p:ext>
    </p:extLst>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Future According to Marx</a:t>
            </a:r>
            <a:endParaRPr lang="en-US"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Marx believes that capitalism will eventually destroy itself</a:t>
            </a:r>
          </a:p>
          <a:p>
            <a:r>
              <a:rPr lang="en-US" dirty="0" smtClean="0">
                <a:solidFill>
                  <a:schemeClr val="bg1"/>
                </a:solidFill>
              </a:rPr>
              <a:t>Inequality would cause workers to revolt, seize factories and mills</a:t>
            </a:r>
          </a:p>
          <a:p>
            <a:r>
              <a:rPr lang="en-US" dirty="0" smtClean="0">
                <a:solidFill>
                  <a:schemeClr val="bg1"/>
                </a:solidFill>
              </a:rPr>
              <a:t>Communism: society where people own, share the means of production</a:t>
            </a:r>
          </a:p>
          <a:p>
            <a:r>
              <a:rPr lang="en-US" dirty="0" smtClean="0">
                <a:solidFill>
                  <a:schemeClr val="bg1"/>
                </a:solidFill>
              </a:rPr>
              <a:t>Marx’s ideas later take root in Russia, China, Cuba</a:t>
            </a:r>
          </a:p>
          <a:p>
            <a:r>
              <a:rPr lang="en-US" dirty="0" smtClean="0">
                <a:solidFill>
                  <a:schemeClr val="bg1"/>
                </a:solidFill>
              </a:rPr>
              <a:t>Time has shown that society not controlled by economic forces alone</a:t>
            </a:r>
            <a:endParaRPr lang="en-US" dirty="0">
              <a:solidFill>
                <a:schemeClr val="bg1"/>
              </a:solidFill>
            </a:endParaRPr>
          </a:p>
        </p:txBody>
      </p:sp>
    </p:spTree>
    <p:extLst>
      <p:ext uri="{BB962C8B-B14F-4D97-AF65-F5344CB8AC3E}">
        <p14:creationId xmlns:p14="http://schemas.microsoft.com/office/powerpoint/2010/main" xmlns="" val="303167874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Labor Unions and Reform Laws</a:t>
            </a:r>
            <a:endParaRPr lang="en-US" dirty="0">
              <a:solidFill>
                <a:srgbClr val="FFC000"/>
              </a:solidFill>
            </a:endParaRPr>
          </a:p>
        </p:txBody>
      </p:sp>
      <p:sp>
        <p:nvSpPr>
          <p:cNvPr id="3" name="Content Placeholder 2"/>
          <p:cNvSpPr>
            <a:spLocks noGrp="1"/>
          </p:cNvSpPr>
          <p:nvPr>
            <p:ph idx="1"/>
          </p:nvPr>
        </p:nvSpPr>
        <p:spPr>
          <a:xfrm>
            <a:off x="457200" y="1600200"/>
            <a:ext cx="5029200" cy="4525963"/>
          </a:xfrm>
        </p:spPr>
        <p:txBody>
          <a:bodyPr>
            <a:normAutofit fontScale="77500" lnSpcReduction="20000"/>
          </a:bodyPr>
          <a:lstStyle/>
          <a:p>
            <a:r>
              <a:rPr lang="en-US" dirty="0" smtClean="0">
                <a:solidFill>
                  <a:schemeClr val="bg1"/>
                </a:solidFill>
              </a:rPr>
              <a:t>Unions: associations formed by laborers to work for change</a:t>
            </a:r>
          </a:p>
          <a:p>
            <a:r>
              <a:rPr lang="en-US" dirty="0" smtClean="0">
                <a:solidFill>
                  <a:schemeClr val="bg1"/>
                </a:solidFill>
              </a:rPr>
              <a:t>Unions negotiate for better pay, conditions with employers</a:t>
            </a:r>
          </a:p>
          <a:p>
            <a:r>
              <a:rPr lang="en-US" dirty="0" smtClean="0">
                <a:solidFill>
                  <a:schemeClr val="bg1"/>
                </a:solidFill>
              </a:rPr>
              <a:t>Sometimes they strike (call a work stoppage) to pressure owners </a:t>
            </a:r>
          </a:p>
          <a:p>
            <a:r>
              <a:rPr lang="en-US" dirty="0" smtClean="0">
                <a:solidFill>
                  <a:schemeClr val="bg1"/>
                </a:solidFill>
              </a:rPr>
              <a:t>Skilled workers are first to form unions</a:t>
            </a:r>
          </a:p>
          <a:p>
            <a:r>
              <a:rPr lang="en-US" dirty="0" smtClean="0">
                <a:solidFill>
                  <a:schemeClr val="bg1"/>
                </a:solidFill>
              </a:rPr>
              <a:t>Movement in Britain, U.S. must fight for right to form unions</a:t>
            </a:r>
          </a:p>
          <a:p>
            <a:r>
              <a:rPr lang="en-US" dirty="0" smtClean="0">
                <a:solidFill>
                  <a:schemeClr val="bg1"/>
                </a:solidFill>
              </a:rPr>
              <a:t>Union goals were higher wages, shorter hours, improved conditions</a:t>
            </a:r>
          </a:p>
        </p:txBody>
      </p:sp>
      <p:sp>
        <p:nvSpPr>
          <p:cNvPr id="4098" name="AutoShape 2" descr="data:image/jpeg;base64,/9j/4AAQSkZJRgABAQAAAQABAAD/2wCEAAkGBhQSERUUEhQVFRUWGBwaFxgYGRceGhwfHx8cHBoaHBoaHCYeFxwjHxgaIC8gIycqLSwsGB8xNTAqNSYrLCkBCQoKDgwOFA8PFCwYFBgpKikpKSkpKSkpKSkpMiksKSkpKSkvKSkpKSkpKSkpKSkpKSkpKSkpKSkpKSkpKSkpKf/AABEIAMsA+QMBIgACEQEDEQH/xAAcAAACAwEBAQEAAAAAAAAAAAAFBgMEBwIAAQj/xABPEAABAwIDBAYECAoIBgIDAAABAgMRACEEEjEFBkFREyJhcYGRMqGxwQcUI0LR0tPwFVJTVGJykpOj4SQzQ4KDs8PxNHN0orLCY2QWFzX/xAAYAQEBAQEBAAAAAAAAAAAAAAAAAQMEAv/EABwRAQACAwEBAQAAAAAAAAAAAAABEwIDMhExQf/aAAwDAQACEQMRAD8Aq4XC585K0IShBWpSyQkAFI+aknVQ4VF0+G/PcL5v/Y12T/RsZ/0yv8xmsvafBnUXPGts9k4z5DLDCJj1pZxeF/PsJ+0/9jXz47hfz7Ceb/2NZi+gFQ7ZvULmF5GO814tl7rhqYx2E/PsJ5v/AGNTtlhWmMwp/vPfY1kBwyu+u8My4QSgG2sfRVtlK4a2VYf88wvm99jXs+H1+O4Xze+xrJxj1psoT32NTN7SHGR7KluS14tQD+GifjuF83/sa8HsNMfHcJ+099jWZofBuCBUyVSdAORGp76l2RXDSR0H55hfN77GuS7h5I+O4W2t3/sazZL2gT6RIAk28TXm1BA1BNyb8bDXlS3IrhpAew357hfN77GvB7DfnuFt2vfY1mK3Rm07zrXaCMp5cDrS3IrhpqVYc6Y3C8/Se+xrwVhzpjcL5vfY1neGSeiTyAvX1p6BE2Jn+dW3IrhowQxE/HMLH6z32NddAz+d4X9p77GkFhy5uM338R3VM4mSCIB439nCpbkVwdi2z+eYX9p77KvpZZ/O8L+099jSMhfVhR8CNe48vHlUjZsUqAFhKY8j26UtyK4O6sM0BmOLw0d732VVhicNMfHsJ+099jSop+ADBCTpa/nVdxpC7lM99j58atuRXB5abZVOXGYUxr1nvsa+lpmY+OYX9p77Gs8RgS2tKknMkag+PfV44sLEH79gMVLsiuDkvoAATjMKAeMvR59DXSUMkwMZhf2nvsaQ04oKTAPDSuG5zDLa1gdKXZFcHt1zDp9LG4UeL/2NdfIRPxzCx+s99jSKp6LLEXtxHgfpiq6bgQYVFjw14jjS7IrhoaQwTAxmFnlL32NfVIYGuMwv7T32NZ3hnlB5OYQTIkG2nPhVp1IAInQnt++tLciuD2/hQEIWlxt1CyoBTZURKcuYHMlJ+cKr1HsRROzsPP5XEf6NSV0YT7HrHKPJ8WsMtAZxZc9D4srNabdI1wrMG8AleYhYTKjlHCOFacw4lLGLKvRGGVP7xqsx2clCvSi5Vxg8I99c+3ptr+I8TstaSn52sZffVJ1JEgyO+iy2ChYyKXeQBM8tOeulSqZdWlcDOlIM5hB7Y7RFZNQbPa8GrezVEAkEi/ePEVOplISkONqTIBkXntiudm4dKgQHADmsCYJHAwbUFPHuZlDNe/AdteVhUFM3BkxrGthU21MEptSM3EnL23rTvg8ZSMCkqA6y1m8c4491VPGS/EFRIvXCXVp5x2it6XgcOr0kMnjdKOPGqbu7eCIjomh3GOzgedqenjFDjARcRVltYUBF1RfTsvf73rU3/g/wCh6GW+qVke0mqbfwb4MTkeXfmpCov3cx6qDMVpvefv2ip2Zjzp9d+DFtXoYq5t6KT2jRXIUq7f2KrCOlkqDkJzZgMpg++1BDhF9RMTeJqZSE9h4iqWzNoITlzfNFxeT3Ee+rbSioiYAkQeETxoPIVlNrGZvr3d1q+l5RvfwvFcutCbiYNyLCOYrppudCRzBj2ffSoqfKtJAMGRImPVXS3STcXsItb761XabvBERJq2llJAhRmPnWP86qOEOdWDJHC9h58NbV9axMdWxE9vDl/KvrpIsRBOg59061GhE9gEyAdDQSFRvF+y0VXdJg2gHt0+jSpAk5VZuR0PtuK5KZQJnSZv8A7VFU/wACkpCkOAk3y/fQ1C3i1II6QERz+mieBSSOqJlJBgTbn2a1OppKkREXNlXB4W4iiK+HxiXIHPhVNtuCkJ7bHT+Vcq2FN0GLTBkieU91QofW0r5RJhJ8POgsrd66JGW57Rpw51dUxAVqbnn76HrxqVKBEgZqINqHWjnqkGNB5CinDYy52ex1Sn5bESDz+Q8xUlc7IUTs9iRHyuI/0a6rs18w5c+pWcOsBnFlWgwyp/eNVlGFQCkyAZNpMH6K0/EOFOExpBgjDGD/AIrNZSl4iYI7iAax29NdfwZwOyxnQErhQSVEghQBEGiZQ+lpxQKFpWkqM2IlNyBp20t4fHKQSoIToRaRrVpreJWVSVFQBSRa4uIrJouuYkmSc6SkJAACVJOWCJOovJtzqLDpbdSpMpBU8YmAYIMeExUuH243k6PqxzuDPjX3BYdK0LUYzl1RAPI/eagFY9kBSMsgFREcoifWT5Vqex9jB7Z+GzHKAlSz4hUcOZBPZNZttzZ/RONAHNmvaI1ArXPiL6WGUtEDIykEWueqCASDFpM9nGaKoI3UXlCc6OrnE3k5wAqREWi3Key/bu55kZVJCQFpAMmyiu/eAsdkirSUYqw60kQT1QAZMqEH0coAjmo8q7LOKBAzEgFWY9UTcwQOFoPZy1oKj+6qlsKbKwkqWlcpm0TPbew8O2om90FBYUHEynJbKY6kR5hInxom21iMp6xzfJxMWN88keFRYZjF/KSTdshsEpJCuBJFpufvFUewO76m1pXnBIyjjolGQgT+NY30gUg78dbGva9UAf8AaJt41puzg/mHSgxlM3TE9SNDPBXnWWbzdbF4hWvWUO6Le6gTOjtXYzJPVJqZrDlSeqOyuVponidrbSxZSQr1HzFWfws2sXlJiBy8x9FDAnrV5TMnwoGBBSoSlc2uLX8tPGu0tgjibacPVSwkKTcEjtFWmtpODt9vmL0BxD4mBc+MDTvnjVhtgWkZT7O86UHw+1UkSpKhBkkXHidau4fEg3QpBtccfKgsLdsewcNfOoVPEpGsewd/OuVuqEhSQNY+8Vyz1k8rXixFu4T41FebWQkEEgjl/Kr42sVIhdxxOh5C+hgxQlskkAnsBMRUyU5dZv8AcXoCDCW8sIVwukyLjlwNfFNFYUFEWg35AadvdVZIN9J7beEnjVhvFKSMvA3giR9I050AzEbFFykhOhBBMeRuKt4BkoTChfnz8fvpVkvoMmFA2gajzNxfwqsXIWrhpQOex3grZ7BHB3EA946Gu642N/8Az2I/LYj/AEfOu67NfMOXPqUwwhdw+MbBAKsMQJ0/rGT7qzt7c54CyAb2KVCPXFaM1juhYxbmUKy4cmDoflGR76Tm99mSZUyRMeiTaOVqx29NdfwAe3efbuptYHMi3mKqpwa7QQZp9we+2HOq1p70yOzSaJI2uwtP9Ywq2i7H1ismjL1MKT6Se/jXxL+UQCpN5iSPVWsP7CZWCejQoER8mvmfLjQt/ctuQZdQSSAFJCuHZ40UiYV0rcQpShIIidNa/QLGPaUBkdbV3LSfYaxzHbm5VEJcanW+ZJ9dUXd0HhdKZTrIIPq1oN7SidK+LRX5/wAmIZMS4j9pPsNOvweY59xxzpXHCkNggFaiASRzOutA8ubPBMxe+iiNfbUqMMoaZu7NbwnT+dZ3vLvniMPjHG23FBCctikK1SCbkE8a9s/4Un/RPRqPMpj1CJoNNwzahclRkTBi3Zb73rFcerM46r8ZazzmVHy/lTQ58Kj4EKZaII1ClD2zSgtEgk8ZIF/bQCcEyCJuDbQkVZQhZsFZuxQn1i9Q7OE2tw4057gbMzY1uR6AKz4WHrIoFXoOqqURp6J186gThEa5sv6wjwrctqbtYTEEpWlIXaSnqq5jsPiDStjPgsWFQ26koJvnEEDwsr1VBmTmz1AWEjmKhSggmRHfTHtbdssOqSpKkwSAoBSQocxzFDsQhQjrZv1gD9Bqo0H4KcCE4Ja1D03DrxCUge80XY2aw8v5TDME5ZzBCZ0E8O2PCud22XUYNhKUJUlTZUq5BlRJAHIQdaIYUhspUWXElRKYmQntPKaKGYj4PsJkJyrbABMJcVEdxJHlWZNsBKYIMjQjhyHKtg23tJJwjykyOoRcRGa0d9ZOwnqjLqZj6PuaAajFpBKCdCdbXqww4oGyiO773oRjmpWo66momc6ZykiBNEMqEa2nXSK5A7+7j/Kp9mbvY57DJfQz0rZJgJUAvqmJCeIkcOVU14woVldQppV7LSQfXQdqQIg2IMfc1yPSNjoD/twr6lQMR7iPL1VKQM+kHL9/Cp4pw2SmNnsf83Ef6NdV7Zn/AADH/NxH+jXq7NfMOXPqXG0P+Cx3/TH/ADmKy/A4YKBnnWo4/wD4LHf9Mf8ANYoDu9spKcMjOkEr61wOOnqArHb011/CE9ZRA0BNchdWMdAdc/XV7TVY14ekyMYoaKI8TRHD70YhEZXnLaSZHkaD1Nh2pNSVM6d88RlClpQsRqRH30qXC77JE52AomPRVFcY/YikYPOYjKk9tyPpoDs94JzJJy5ohXIibE8jPsqKacTvqhTZADqVTYGFAA2tOhAmO+mn4O9pJeQ4oTKcqTIvxIv/ADpCw2DWoCXHsxn0SSLTxmOFaF8G2DKWXFKKjmcEFUTASOWutALxmAbexjxOUkrNwsTawBBnSNKGbQ3eSmVpDkgE9bLAtchQtavbtYmcXieqJcUpWYgmAFG1tNfVRbGM/JLun0eE3uOB51FJuIKzqPYastOEJiBMGeHfbhXnUAGD5wfdUwiDF9cv3NUCsAwCm4B01rTfgr2SAX3OUIHLmfYKzPZj4i5jTWtW3E280hgNpSomZUtIBAJ56HhRDcWxnKi3BBACheRGtr1E1hQFDI6eqLptpBCfpnjFW2MYlfoqB7jfy1r442DdSQYvPdp2zRVPEJWQQ40lxJ4a25kEQfKlbejcPDKYW82FNKSkqAF0nsg6SeR408ITIlJI41Q28nMylBvncbSeUZgpXqSaBWeD7awhsnK3lSQFJEjKEwATYi5vF+PKQKxXR6rCrmc6MpTKSiL65JzW1mmZ1lJUSUiTqef01AgaykR3Ec6BQ24878XWHD6akQSUxbMSLG+iaTMI3Ajie3+fvNOm/roK2GkgXC1kT+qkcu2lPB+jqeP3FhQBsXhypSiU5u2YPsiptm7FDzgbRIUshAzDn2iR2z2VM+kyrQ90U7fBtsoqW4+RZAyp/WOp8E/+VQOuCYDDaWkoKUNJSlJ4EC3C88fGpMRh2nk5XEIcHJQSoeR0qyn0ZNieXqoftraScOw68YJQkkW1OiR4k0Vh+/fQtY9xOESGkNwk5CYKh6R1te0dlEtk7u4txhD5bU4lYJBEEwDAsL8KXHmOkKlKEqJJJBuTqbH6a3bZCkMYdplKhLbaEqTIBFrm/b66ryVdnsqRgWEqSpJDuIkKBB/sbwa5pm3vclvDm/8Aa6/4dLNdevmHNn1L2JbKsJjQNTh4Hi8xURbCYSNEgAeFXWXQljFqVonDlXk4yR6wKW92NmqxCekW8oJVoAlSjMkAE6CYNYbumuv4QMWflF/rH21DRPbGHha5hKkrKSkdh9LWhleXp6i2wMJ0jqEfjKA8OPqoTTVuFh5xAV+Ikq/9R7fVUlYNm+AAwb0CwKR/3CPZWXOjStF30xR6BaMtipKs3aFERSNgtlO4hwNstqcWeCfaeAHaakKYNz8T0iS30nRrQCUnNlJB5GRpN7ixrT938OG8McpkStQvPrkzpzrME7nuYVCnHiAoAgJB48s2ij2DtvWqbH2UpvBpZnrZCJ7VE39dCArZ2yGmmgUpAUq61ScxPvHZVPbLADSpJ/RkzeRrbvolgUuKV0Ayryz1hEW1mR66r7awS0trSR1gBMWESL318KKQnYPAeZ99SrQYkiPCe3hXTysvMz3GukYgkGL21NvdUFbZOFbU0npZyz1oEmJMwOJphd34wzKA0y0tOXQZQI5EkkX7b+NANl4dfxeShRTrKYPEzaZHlUe2FAuBSUE9IhKuskj0REidQbXqoIubXfxD4zEpTI6PLZQm1lpA7Kct9t93dm/FkISl2UnpOkKiTEAHMDMnrXM0A3LwpedSEolIWgqVyAMx5CpPhR2Wt/EJgQB1UkggGwsDETJNAc2L8L+EehLwUwr9LrI/aTceIFSb971ZGmDhlpcK1qKVJWCBCdZE/jVluK3IfRrHZJKT/wBwFXNmbEUygOqyhxtZOVRSRwyKMGCArWeFUENlb9Y4YltpS0uBxaUjqi0kCxEaTxpu2x8IicK8tpSQsojQwbweIjQ86GbEw7DmOZgNlYQVqDcFKVj53VAAN9Bxodvbh0OKcWQCSTfuUBr3VBQ3l3lGLxHSoSpKUtBIBiZkkxBOs11hj1Dwg6Wt7fbQrY+ET0xERrpra9qKJw5VINp5mD6yIoKuLwCFXVnH6gkGLacTc6CvmBw2KbUDhX1gE2CVKSfLQ9xFUSl1KlCCrrRnCoV3zccOVOnwetuEuPvyGmRmGbUm5EnQxHLlQGtsb6O4MtNKCXlhALxV1TJ4ApEDjwPCl7fLfoYphLaG1Jg5nASLxoARqLk3A4Ut7R3g6V1xbgOZRk6kC+mmgFvCqxdSpJIB0PAx6qL6l2Gx0uJZRB6zgB8xOnZW1hCVlRCEKk8JSrTieJ9VY/ua801i0OPLyoRmM3NymBYX1Na9snFsrRLLqVpJ1zCe6DFQDt5sOENYcJSUiXrEz+T48qX6Z98hCMPr/a6/4dLFdmvmHLn1K3hVwziib/0ZX+Y1SnsLGFla2UyoAFSAFDKM4GYKkXg6RzNOuwmgr4wlQkFhUi9+u0eF6AOD4opSkJSpKwUgKHoKkEKBNyAOHdWG3prr+EfeDYjwcW5lKklRMpvHG41FAorRF45LZSnpCXFqk3vzJjQWpW3qwuVwLizg9Ysfca8RL34CU+/B2kJS6s6nKke0+6kGnbdY5WkD8ZQP/dHupJAlvm6Pi6/1x7a0P4Pd2E4TCJsOldAW4eN7hPckeuTWdbVwheDTQuXH0JjvVetcVtNDWVuZcUYSga6wCeQGsngDUeipvDstzEbUaaj5FtKVkR1QmZV4qIA/2o7tZfRtLKbcvE/zo4WQCVQJIEniQJj2nzpT3zxKkYfq3KnEpHjP0UEm7beRsr4qUE+A1q7vDszpmVBNlgW7eMeqlhW1y0MOkgZSuVWIy6pEjtUCfHxp6YuBzN6DEHW4MD1g2rpgjy01o5vlsvocUoAKCV9dMRF9QOV5oS22bm83tYxQH9w8OhbCQ56MGe3rKpV2pgOlcWq0A5UQRYA6RwFd7u7UcabAOUpSoHLOom4PZ1j5VpeE2AwtwvakmctsvfHuogb8GWzn2wVKTkZyknMBmWq0KEHqpSBpxzE0w47FIUFNu5SlQMpOirXHrHnV3FKytK4ZilI8SB7JpH2zjB8cZbWsJzk2iblSSOton0QPGigD213sHiVYN1CsQ0SOik9fKr0YUdY0vyqztLAOYlCmsIUvtkwpIURkIGa6iMvKIsadcfsRt1xp4x0jGaNDqDGbuJmvbBOdQcUIXlKVcrGiFrcfd/4qX1ugh1tvS0JSb3ItJi19B20Gwe7Tq8Kp8R1lGEa5hNzJ8e+K0jbqFO4R5LXWUtJSAIOtp8jNL28eNLDCUNoV8mUAAA3AIzG2tpopDwrCkYkCLG41mD2cwZHhRltJUpQEK63CZtfh9FGtqsodKHCgodEmB1gUxJBP40CbT30LGM6JwJAAzqiewXMd/uohWxWLUVqWGz1lZUWVJ04RcnXxrR2cC63ggh2A46ApYAiAPRBg2P0VPsLZqXHw6QDkiTykTCRpJi55ClzaO9DruKAyKCl5jkNikAwlJ7QNe2aBDddTJF/V9NXsA8jIZMJzX0BuLxJiaY1Ng5syQNerYx9HdVcpaZBcWhOQG4AEmQRp76AG/iWujKUI6RX4xgq8TEEjso+y0tnAMoWClS3bjunkY1Iqpuzs5T6i2htYK1SCqOjSjiSeJtEUybx7OWpSGkpzdAApRAkSonQxyTPCgsYZROBw8kk9I/r/AINqiqdlrLgmBp8o/wD6NQV16+Yc2fUjG7TiUqeK1BKQwqVHQdduqe+7La8IpbTiCtHWBEGeFotefZVZ0f0XGQM39GNufyrNIJxZLak9GEgiFzBkW0A0M8TWG3prr5C8imXAtchQIPWGvPQ0xfCDspTScOoKKkOAkaRIi4jmD6qj2/h0rZJCYKLi3Kx9Xso1jnfjuwkLN3MKQD/dhPrQoHwrN7Zua0TAYYJ+LpHAN+4++s6rUdnMklvs6P2JqyQP7rbMC8Qhav7OVDvukf8AkT4U8YPBpClLAuTc+AHuHlSzuSjquKPMD360zofCQYBHhE93OvL0lxzpSgka+fHtI9tBNpJZdSlt3UmR83TiLmutsulwdGFEE6QRrqJBmUgA6iLikLbRxiFBKVBcpPpADLfgAAJNPQ67T3c6ZtSQtILmqyJKQNMo5zxkVUwe5iUQvEYlxbgEZ0qKLcAIMkcYPE0mYTenFBSGVSkqgdUcZ4H31exOExgCi64coOaTc6xaL8RagJb5OEpCZ6QtwRmAKoVaZ+cJTykcSZpYQwVBUxJSdRHma846pQ5gcb+/hXWGRKSYAF4vGnuqgPs3ZC5QqSpCgQU5jJBlKteN7Vou7/SMJPxlXRhHVJWQAY1UCfuaV8EgpZSUi8ERa5k8dfGoMO/ilJT0mBactbpHFmB+qVzJ4nWgYMR8KTQfVh1JC29OkQbE8oPDtmvY7ePZTuVLudQSc4BCgCeBtBIrNNtbT6R5R+LobIMZRMJi0AEAeqpdh4FD6yAMhEEyRJGhAJtx5URoe1HMFDbmDPRvLUAnoVK63apIMKEwL3vxiKg2RhnVrfaxQU18omQjMlKkqCtL2SbaGLRGoqlgcIMN8oylAUm4BUkzzuBJmDRnEb84R1sBS1KWqeqgwUgfpCCJ4Ee6oK+8u2ncER0SDkkJRNpASI43NuVDX/hTxLalNusZVpsbkkHyohtbajakMZ2i8FFZ1UCi4GfMUkWA1UO2rW3tvswejcw61qGUSWlHuMmSD2fzopc2pvNiMQ2ApqeMjjy7uBkcqjXstScJ8YUYLSmz0cAyomDfgRm9dWGRmI6oFuEQDraRNNG0ypGyVFuM+dOt/SWkH1HhQKO8m9LmGQyMOooWSVL7rQlQ0Iub613snenCY1afjrfRupiHGyRm5hX4wNUk7h4zELCnMoWpOdIJSLAgXHDUWNEG/grc6qneiQkXUW1KJtzCiRfmDblVRd39xbKW2nMKYAOQhsQIIkaWmx8663JKXUAPDOHjICwCIQoASP1jQoYEpWoG0G4BtxvF7e4007NRkeZyqSQGx1NDOZJUQY0531HCinTIhpMpSEgCAAAAO4UmbYxa2HStKHF5yDKEKULDLw4aHzpm3gyLYUhTiUyOLgbIvrmnhrWa7QxGLwsOMYtvFMBQQTIUEnkSPpoGjH4pDmHYUhC0AuPyFpKST8lKsp0B9xoZV/EYpxzCYdToQFZ3h1M0f2V+tfnVCuvXzDlz6lL0mXDYw3MYY6a/1rNZ+ziQSo5eqo2zEJGkX487AGtCR/w+L/6c/wCazSJg1Znsx+am3eTHsmsdvTXX8S4l9ZaMlAJSQU5VTeSLnS0m4ol8GbKnmcdhfyjUpH6UFPvT5UC25ifmpsEpKlRzV1RPM193D3q+J4lS1HqrQUq49qT5iPGs/wAey042UkgiCDBB4HiK2LZuFsk9qfUBWV7d2gMRiXXUpyhxZVHf9Jv41suBR1E99SVgX3dwpDHVVBUSSSJjhEfcUg7yqxTj6w3iFpbnKUFZSTGqsug427qfdiAdAtavmzBvIESYi/lWY7feLbmYFULumZ9EknjeLgCeVeVS4TEYtt1K0Zj0ZB6zoIVHA2m4tHbVDebaeLx76nUJcQ2OqhMx1ROt7kmSas4Z5KkgqUUg8b2N+Ioph24/tCv7mqErE7JfaKXFhXMKBmCO3hWn4XavxjApculSgAb5ZIICtbcJihGJ0AtE3mpd2ldLgnEwIQ4SBlkCcpn1miIpveSeeces1Im6SeYJNweP+1SHCgA2MniEe6b12lshJEEQDqiJv99OVFR7NahhBBjwETPPUVE9j4VCiEyJJMxrY2PfXOzXFHDoCgT1Zk5efnoaFbX2v0RSSgKAPGIjiCD4UFnEbvMuKBbzuOOSowQlAHFZJBITPmdONWzsFtlbfRJggEKIN1TrObW8Vf2BtEOtqWCmVahINh80ZiBmjssPbBjQpTqMpJUDYRN+cdlUWXEcyRMgjMnuiQKz7auFQ3iQy2kghQGbNOptHVEiCNeM03bWxqiRfMUWEI0I1MmBrS6hWfFtrXch1F45EADkKIuYlpScQ61nUW0JCJ7+sR7Kn2MhODb6yQuT1zF54QdYiPuZoVtLbi+ldSMv9atXbEwLdwFMiWlLbSpAlC0iTaU89daKtKdtNwLG+efWe2mBtc4ZoC4Lw4WsARPiPVSzs3CKaSUZyqCYmR1T1gbcewaUU2RthSsrRBIFxAITqDcEk5gRY8lHSKgZMOIcKv0QB5mfdVt9Rj8b76UHD2V9CSSMwIHfrx7AaJ4tw6DzoM8xKAHF5iCcxGoPExE68qobw7Qysoc60L6RuQRqLJkjWAAc2sCr232crpISAIEESDrewHOhe2se85hFMlBLaQV5gk6gySSezN6qqFL4wVqvKj+kSffTlsLeBOFZcQ80XEuxCBlABuIv6NiDMG4pJwKTmEJKpMQOP0caMJJU423ocyQRMgX0nuoNGYJOBw5VYlx+3L+qgTxjnxqCrrjZGDw8/jvnWfyX0VSrr18w5s+pSlUYbGH/AOsf81mkXZ8ddR0AE9wkn79tPK0KOFxoQJV8WVA7nGT7BWasY2cOocVKM+MACsNvTXX8fNpLPQhRsp1WYjsHojwoLRTbzsrSnglIHnf6KGCvL26aTJHeK3XDqgAVh+ERK0Dmoe0VuoagA15lYEcDjktNJRF1NuLJi3ViQf2gKyjbGHSoqc6o4FSgsK8L5fUKbdt9KoJDagSAQjMSMs2VdN1JUDdJ5DlS1iN2FE58U90h+agSED1gkdgjvqK52NlCAtB6qh1km4JFpHI0Say3KUx4Ht5mg+x1pWlSSJhR06nqkxRV5zKAlI95qivtNxOUkpzEXSJOt72jTWiu4LaSw5mt1zcKj5gER76BbWfhB5qsPGnD4P8ADNfFJczSXF6eCR7KCogTxIvxWJ8Irt5mxE6i1yfdOhpib2JhQbNKVH4ylfTVxjCMgjKwgQIBN/C9AjPp6JlSeqSEaAGbC8Gl3bTGZpUxZMzxtWvuMpIUkNtgKBBISNDY1lWJb6uUiQCRHG1jRBvY7TgZSXFqUSJJJ0nQDuEVIjDqU82lKc0kmONkk1ew7ADSBwShPqArvYaCp4KPDMfO3vorp/dUuwVNCRzWb+SqQX8PkW4BCShwxGgKVWidRatZw7eUEGfSOvfSJtLdZ0hx1JBClrIT87LJvy52oAuxtzjikOLCsqkJVl/TUbhJ5Wmf1hV7c90O4ZTSzCkmL8OHHSm3dJvo2WwLDowYt6RJJPrigO0Nnow+0p/ssUJMfNVor1wrxoglhsElTSi5mluPRI0jt461JsRto51NoWFJ0Klc+wV7Zuy1MvuN+kHG5A4EJMSDpx0q/h9juJJKUgBWtxRUmLwqVYhiRMLBHeAYo46zJNLqCpQClkB1t1KSNLhQAgdoM+NNQTA8JoA22FluA2ALXsPopY2w6S0vMswUkQVQDMi9OuCfWlASspWfxoInlIFWFLB9JtJPgfaKD86bPUWyhXDNB5co7aYNnNBeLQo2SlRypiAOZ7e+q28OzCjFPtR6LxKdIhRzAeShR3cPDpdxaekBUlMiD3ExHZE0Q04pMYXDiQeu/p3tUOpl3uZSlvDhAgS7/p0tV16+Yc2fUiexFQHz/wDAf8xqsvxmESHl5bJSoq7JUeqPX6q1Pd9gr6dIiSwqJ09Ns0p7X3GxAbcchmEfKEpWq+UE3lAuOU1ht6a6+SrvTspLRaVJzONhageEkgR4AUFSxNOm7eJwz8r2h0i1pyobCBYpA4xHONRTVh9tbObPyWDEjQlKf/Yms2jNti7GccdRkQtQCkk5UkwJGsaVsjjkp00+/uqfZ++jRAlpbaTxyjL5po2gIcSFAIUk3Bj6aKzvaDx6RvuVPmmhu3lpCCSQntME+FOu/OVDCYAHW4AA6Gs2K2XVZHysAaFIEEdpiRUAbDbRclSlSrQJCjoL0xbPIIzak3Jqpt/BNhDbeHRYHOY5WTJOpuRVthWRocIFVA/abmd5KRcJknv4VoO5+HUnCtQkwqTpzUazXZHXLjh0FhW1btt5cHhx/wDEn1iffQchDh0QfGPfUrOFd45R4/QKIJVXU0VWOCMaifGsu32WcNiihtIJUOkSOFyZT5g1rhIpE+FLd8rQjFNglTNlxrkJmf7pv3E0AfCbcU+0Az1iI6QA5SgEcJHW4i2kUY2SlYdlKSUoReLmVG3qFD8PhAgMvpEKgZikWWlQFlDvvNMe6rmZb67x1UgHuJPt9VEWFIdI0A5SfcKrPYaRIUAu+axhUEjwsKYwuk3Z+MDzaikqkOKImx1Jg9mtFMOD2e1kSQgAEDXt9lLnwjbMT8WS4gAKacSqRrB6p9ZB8KccKpKkJMC4FU9v4EO4Z5EatqjvAkesCgUd095WnHUt9ZLhMrQT1CYgqROk2JTTyXBFk+4VhTCyl9C0zKRNq2nCPpWyh0qyhSQo5otOoPcaAbi4TjkZkjK8Af76DY+UeVMeJsgnnAHjSztPH4fpMOenbzBwAX1nhItNMmKTl1PVSCozziPUJNQQtJSNBXQPIUHUcU4fkQ2EfjKm/mPdVPE7Dxzqus4gA2MKVA7QkcaKUPhGwK2ceHQklLyQRH4yBBHll86K/B0gF4KACEhCiASJJslSieNzHgaIY7cx8JzZQ6pHo5XDnIkTlzJhBMXk6TXGyNyn3Xi6+lbKNMqlIUvnAKBEd9EHN81Aow8EH+t0M8W6V6Yt6dnJYaw6ETEum+t+j+il2uzXzDlz6kc3TPyj3/IV/wCbdU39q4l5DjCcO9lcGUlYDaUg2MKiQInmavbnH5V3/kK/8m6P2rDd021ckXAfBdHpuJSPxUJKo/vKPuo7g9w8Mj0gpz9Y28kxTAlVezdtZNHxWBbLfRlA6MfN4equmyEgJSIAsByFfCqq63DQCt9tifG8KoIJDjfXbjiQD1fEW8qxRnbik2UJ9vjX6Bbd76xr4Td2vi+J6VAhp6SOxXzh7x39lVC9idrqW5mBy2yi/D738KK7SeLeHylQUrQkc9TS4wtIPWGYcgYolgMOXXEIPojrmeWvrEedUGsNhw3hgn56gSfX/KtnwiMraE/ioSPIAe6sawB+MYpR+aFJbT4qAPtrZFqvxqKsg19C6rJcroGgs5q+qIIINwdRwqsVnlXK1QCbWHfQKmNT1CltKYAgCYjkB3CKpbp72p+NLwqgAVRlVMyoJAKT5SD31FjNolaChoHpP0gUkD8brAW7aUtluBh4vhSAsFQlQzJHCRGpsb9tBtQc50mbNIQ8scFdcdt4Ovh50vYjft8kgYlACUkyG4m3o+jPsFK+ztuuIWkhS18MqVE9mhnhQbFht7cO2hKVuQoagJUSL9gqx/8AmeEI/rD3ZFfRSpsPctWJ+XeUtsLJIQRC/GbAeFEnvg5b/s3lpP6QBHqigDbO2ChedYWQgLIkAZoBMQDcWjhTdsxtl9hptUqKLx1omTqQMqqWk7iYlC5+SUnMlSigwtWXSQoQRzBNNu7zDiEKDicvXJSJBMczHM1AK2tumEoWpOYgqBhtsqc9IEQZ4G9hwqivZOOfcKkKxCEKsrpnCBHYgmb34CnwKr6k0FDZOwm2EpCUjMBBVxPMmiYFciugaKmSmuq5Qa+k0C3v16OH/wAX2t0p0178nq4f/F9rdKldmvmHJn1Ivuzjm2nFl1WVKmlJBhRuVIIskE/NNGhtTDfnH8N36lJ1eplrjKfZMc5xjyDoNr4b8uP3bv1a+na+F/Lj9279SkqvV5pxercjmdrYbhiB+7e+rXB2nh/zgfu3vqUn16lOJbkcBtLDfnA/dvfVoZvJhcJi8OppWIAJulXRvdVQ0PoeBoFXqVYpZJZ//WKfz5j91ivsqKYPc0NpWBjMPKvndHipFoAjotBRKvVaoLJR7vbqtYctlWMbVlcC1w1iLxcAS2OIHrp1/CWG/OB+7e+pSdXqlWJZJwG08P8Al0/u3vqV3+FsP+XH7t76lJlepVitknP8LYb84H7t76tDdtdA+3lGLKCFBQht6DHBQy3FL1epViWSsY3BKUZGLwp4dZnFj2JM+qg43LRf+msjsDWIgd3ydEK9SrFLJEdj7u7OaT8o6l1R1KmnSPAZLCjODOz2jLamkHmlhwHzCKVa9SrFbJO/4awv5f8AhvfVrj8L4b8v/Dd+rSXXqVYlkngbbw35f+G79Sufwxhfy/8ADd+rSTXqU4luR3G2sN+X/hu/Urobcw35f+G79WkavUpxLcj0NuYX8v8Aw3fq178O4X8v/Dd+rSLXqU4luR7/AA/hvy/8N36tcL29h+D4/dvfUpHr1KcS3If3o2k06lkNLz5M+bqqHpZI9IAn0TQCvV6tIjyPGcz7Pr//2Q=="/>
          <p:cNvSpPr>
            <a:spLocks noChangeAspect="1" noChangeArrowheads="1"/>
          </p:cNvSpPr>
          <p:nvPr/>
        </p:nvSpPr>
        <p:spPr bwMode="auto">
          <a:xfrm>
            <a:off x="63500" y="-935038"/>
            <a:ext cx="2371725" cy="19335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http://1.bp.blogspot.com/_V7Gvx3V-8VE/TUx1z3WLEtI/AAAAAAAAAO0/M0LOVqfj6y4/s1600/workers.jpg"/>
          <p:cNvPicPr>
            <a:picLocks noChangeAspect="1" noChangeArrowheads="1"/>
          </p:cNvPicPr>
          <p:nvPr/>
        </p:nvPicPr>
        <p:blipFill>
          <a:blip r:embed="rId2" cstate="print"/>
          <a:srcRect/>
          <a:stretch>
            <a:fillRect/>
          </a:stretch>
        </p:blipFill>
        <p:spPr bwMode="auto">
          <a:xfrm>
            <a:off x="5105400" y="3528028"/>
            <a:ext cx="3733800" cy="3040606"/>
          </a:xfrm>
          <a:prstGeom prst="rect">
            <a:avLst/>
          </a:prstGeom>
          <a:noFill/>
        </p:spPr>
      </p:pic>
      <p:pic>
        <p:nvPicPr>
          <p:cNvPr id="4102" name="Picture 6" descr="http://t1.gstatic.com/images?q=tbn:ANd9GcTd1aQltWmoq7psH_19uwsPxLZks3wZsWreqs7YfvwWEPQjELVGCg"/>
          <p:cNvPicPr>
            <a:picLocks noChangeAspect="1" noChangeArrowheads="1"/>
          </p:cNvPicPr>
          <p:nvPr/>
        </p:nvPicPr>
        <p:blipFill>
          <a:blip r:embed="rId3" cstate="print"/>
          <a:srcRect/>
          <a:stretch>
            <a:fillRect/>
          </a:stretch>
        </p:blipFill>
        <p:spPr bwMode="auto">
          <a:xfrm rot="702605">
            <a:off x="6326053" y="1382113"/>
            <a:ext cx="1857375" cy="2457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0603194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Reform Laws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British, U.S. laws passed to stop worst abuses of industrialization</a:t>
            </a:r>
          </a:p>
          <a:p>
            <a:r>
              <a:rPr lang="en-US" dirty="0" smtClean="0">
                <a:solidFill>
                  <a:schemeClr val="bg1"/>
                </a:solidFill>
              </a:rPr>
              <a:t>1842 Mines Act in Britain stops women, children, working underground</a:t>
            </a:r>
          </a:p>
          <a:p>
            <a:r>
              <a:rPr lang="en-US" dirty="0" smtClean="0">
                <a:solidFill>
                  <a:schemeClr val="bg1"/>
                </a:solidFill>
              </a:rPr>
              <a:t>In 1847, workday for women, children limited to 10 hours in Britain</a:t>
            </a:r>
          </a:p>
          <a:p>
            <a:r>
              <a:rPr lang="en-US" dirty="0" smtClean="0">
                <a:solidFill>
                  <a:schemeClr val="bg1"/>
                </a:solidFill>
              </a:rPr>
              <a:t>U.S. ends child labor, sets maximum hours in 1904</a:t>
            </a:r>
            <a:endParaRPr lang="en-US" dirty="0">
              <a:solidFill>
                <a:schemeClr val="bg1"/>
              </a:solidFill>
            </a:endParaRPr>
          </a:p>
        </p:txBody>
      </p:sp>
    </p:spTree>
    <p:extLst>
      <p:ext uri="{BB962C8B-B14F-4D97-AF65-F5344CB8AC3E}">
        <p14:creationId xmlns:p14="http://schemas.microsoft.com/office/powerpoint/2010/main" xmlns="" val="394197944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The Reform Movement Spreads</a:t>
            </a:r>
            <a:endParaRPr lang="en-US" dirty="0">
              <a:solidFill>
                <a:srgbClr val="FFC000"/>
              </a:solidFill>
            </a:endParaRPr>
          </a:p>
        </p:txBody>
      </p:sp>
      <p:sp>
        <p:nvSpPr>
          <p:cNvPr id="3" name="Content Placeholder 2"/>
          <p:cNvSpPr>
            <a:spLocks noGrp="1"/>
          </p:cNvSpPr>
          <p:nvPr>
            <p:ph idx="1"/>
          </p:nvPr>
        </p:nvSpPr>
        <p:spPr>
          <a:xfrm>
            <a:off x="457200" y="1600200"/>
            <a:ext cx="5410200" cy="4525963"/>
          </a:xfrm>
        </p:spPr>
        <p:txBody>
          <a:bodyPr>
            <a:normAutofit fontScale="92500" lnSpcReduction="20000"/>
          </a:bodyPr>
          <a:lstStyle/>
          <a:p>
            <a:r>
              <a:rPr lang="en-US" dirty="0" smtClean="0">
                <a:solidFill>
                  <a:schemeClr val="bg1"/>
                </a:solidFill>
              </a:rPr>
              <a:t>The Abolition of Slavery</a:t>
            </a:r>
          </a:p>
          <a:p>
            <a:pPr lvl="1"/>
            <a:r>
              <a:rPr lang="en-US" dirty="0" smtClean="0">
                <a:solidFill>
                  <a:schemeClr val="bg1"/>
                </a:solidFill>
              </a:rPr>
              <a:t>In 1833, reformers help end slavery in British empire</a:t>
            </a:r>
          </a:p>
          <a:p>
            <a:pPr lvl="1"/>
            <a:r>
              <a:rPr lang="en-US" dirty="0" smtClean="0">
                <a:solidFill>
                  <a:schemeClr val="bg1"/>
                </a:solidFill>
              </a:rPr>
              <a:t>Slavery ends in U.S. in 1865; ends by 1888 in rest of Americas</a:t>
            </a:r>
          </a:p>
          <a:p>
            <a:r>
              <a:rPr lang="en-US" dirty="0" smtClean="0">
                <a:solidFill>
                  <a:schemeClr val="bg1"/>
                </a:solidFill>
              </a:rPr>
              <a:t>The Fight for Women’s Rights</a:t>
            </a:r>
          </a:p>
          <a:p>
            <a:pPr lvl="1"/>
            <a:r>
              <a:rPr lang="en-US" dirty="0" smtClean="0">
                <a:solidFill>
                  <a:schemeClr val="bg1"/>
                </a:solidFill>
              </a:rPr>
              <a:t>Women pursue economic and social rights as early as 1848</a:t>
            </a:r>
          </a:p>
          <a:p>
            <a:pPr lvl="1"/>
            <a:r>
              <a:rPr lang="en-US" dirty="0" smtClean="0">
                <a:solidFill>
                  <a:schemeClr val="bg1"/>
                </a:solidFill>
              </a:rPr>
              <a:t>International Council for Women founded in 1888; worldwide membership</a:t>
            </a:r>
            <a:endParaRPr lang="en-US" dirty="0">
              <a:solidFill>
                <a:schemeClr val="bg1"/>
              </a:solidFill>
            </a:endParaRPr>
          </a:p>
        </p:txBody>
      </p:sp>
      <p:pic>
        <p:nvPicPr>
          <p:cNvPr id="2050" name="Picture 2" descr="http://t3.gstatic.com/images?q=tbn:ANd9GcT66QneW7ViMGC6fsTxrRSLokarNNnU1sXhuYkyK_PzHqRieVHr"/>
          <p:cNvPicPr>
            <a:picLocks noChangeAspect="1" noChangeArrowheads="1"/>
          </p:cNvPicPr>
          <p:nvPr/>
        </p:nvPicPr>
        <p:blipFill>
          <a:blip r:embed="rId2" cstate="print"/>
          <a:srcRect/>
          <a:stretch>
            <a:fillRect/>
          </a:stretch>
        </p:blipFill>
        <p:spPr bwMode="auto">
          <a:xfrm>
            <a:off x="5943600" y="3624391"/>
            <a:ext cx="2743200" cy="2804985"/>
          </a:xfrm>
          <a:prstGeom prst="rect">
            <a:avLst/>
          </a:prstGeom>
          <a:ln>
            <a:noFill/>
          </a:ln>
          <a:effectLst>
            <a:outerShdw blurRad="292100" dist="139700" dir="2700000" algn="tl" rotWithShape="0">
              <a:srgbClr val="333333">
                <a:alpha val="65000"/>
              </a:srgbClr>
            </a:outerShdw>
          </a:effectLst>
        </p:spPr>
      </p:pic>
      <p:pic>
        <p:nvPicPr>
          <p:cNvPr id="2052" name="Picture 4" descr="http://t1.gstatic.com/images?q=tbn:ANd9GcSxm1js5qV4QgLR_pIpy7oDvfLw6uWZM-pDZqXaA8ovGYO6NYTM"/>
          <p:cNvPicPr>
            <a:picLocks noChangeAspect="1" noChangeArrowheads="1"/>
          </p:cNvPicPr>
          <p:nvPr/>
        </p:nvPicPr>
        <p:blipFill>
          <a:blip r:embed="rId3" cstate="print"/>
          <a:srcRect/>
          <a:stretch>
            <a:fillRect/>
          </a:stretch>
        </p:blipFill>
        <p:spPr bwMode="auto">
          <a:xfrm>
            <a:off x="5943600" y="1600200"/>
            <a:ext cx="2762250" cy="1657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6995967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Reforms Spread to Many Areas of Life</a:t>
            </a:r>
            <a:endParaRPr lang="en-US" dirty="0">
              <a:solidFill>
                <a:srgbClr val="FFC000"/>
              </a:solidFill>
            </a:endParaRPr>
          </a:p>
        </p:txBody>
      </p:sp>
      <p:sp>
        <p:nvSpPr>
          <p:cNvPr id="3" name="Content Placeholder 2"/>
          <p:cNvSpPr>
            <a:spLocks noGrp="1"/>
          </p:cNvSpPr>
          <p:nvPr>
            <p:ph idx="1"/>
          </p:nvPr>
        </p:nvSpPr>
        <p:spPr>
          <a:xfrm>
            <a:off x="457200" y="1570037"/>
            <a:ext cx="8229600" cy="1858963"/>
          </a:xfrm>
        </p:spPr>
        <p:txBody>
          <a:bodyPr>
            <a:normAutofit fontScale="92500" lnSpcReduction="10000"/>
          </a:bodyPr>
          <a:lstStyle/>
          <a:p>
            <a:r>
              <a:rPr lang="en-US" dirty="0" smtClean="0">
                <a:solidFill>
                  <a:schemeClr val="bg1"/>
                </a:solidFill>
              </a:rPr>
              <a:t>Reformers establish free public schools in Europe in late 1800s</a:t>
            </a:r>
          </a:p>
          <a:p>
            <a:r>
              <a:rPr lang="en-US" dirty="0" smtClean="0">
                <a:solidFill>
                  <a:schemeClr val="bg1"/>
                </a:solidFill>
              </a:rPr>
              <a:t>Public schools common in U.S. by 1850s; prison reform also sought</a:t>
            </a:r>
            <a:endParaRPr lang="en-US" dirty="0">
              <a:solidFill>
                <a:schemeClr val="bg1"/>
              </a:solidFill>
            </a:endParaRPr>
          </a:p>
        </p:txBody>
      </p:sp>
      <p:sp>
        <p:nvSpPr>
          <p:cNvPr id="1026" name="AutoShape 2" descr="data:image/jpeg;base64,/9j/4AAQSkZJRgABAQAAAQABAAD/2wCEAAkGBhQSERUUExQVFRUWFxcaGBgYGR0YGBcYGB0XHRoXHBcXHCYeGBwjGhgXHy8gIycpLCwsFR4xNTAqNSYrLCkBCQoKDgwOGg8PGiwkHCQsLCwsLCksLCwsLCwsLCwsLCwsLCwsLCwsLCwsLCwsLCwsLCwsLCwsLCwsLCwsLCwsLP/AABEIALMBGgMBIgACEQEDEQH/xAAbAAACAgMBAAAAAAAAAAAAAAAEBQMGAAECB//EAEUQAAECAwUEBgcFBgYDAQEAAAECEQADIQQFEjFBUWGBkQYTIjJxoSNiscHR4fAHQlJykhQWU4Ki4hUzY3Oy8SRD0pM0/8QAGQEAAwEBAQAAAAAAAAAAAAAAAAECAwQF/8QAIhEBAQACAQQCAwEAAAAAAAAAAAECESEDEjFBMlETImFx/9oADAMBAAIRAxEAPwBh0KL2RPd7ys/HwhvNX+T6/lhB0Lmf+KKJ7ys/HwMNydyPr+WOHL5V0tKP+3y/sjgnfL5f2R3r/wCvl/ZHOL/b5f2QBxi9ZHI//McGb66eR+EZaramWkqUpAA2D+2MTaFKwmWApKsywoeAyhhsTD+NPKJEyycurO+OTOP4kfXCJEWsigMuu2AE/SCWyUH0eZ7ueR8oX2NAYxaLV1BCELQFzCXATmT8G2xDbrlTh7MvqlabCdjgkCKmXBFstSvX5KghKjsWeCvhD2zS+yH0A9gjq0zAhBUdN7OdA5yrE9w5JA/4Jn6FfCMVKP4Jn6FfCJrPek13UlGF6gAuNoxOasXrDuhFMoVujVclhkRuIY8oAsUz0KePtMMb2V6RfiPZCOyWpKESwot2tfzExc8AYUK/hzP0K+EQLkr/AIcz9CveItpavjEC2ie8aVYSZn8KZ+kx2bPNP/qmcoZG+kGssBYGbKAPAHPnDKzzQoAjUcYdys9DVVFc0MPEUhjcU30mbdk6Ps0hPaFsot+L3wx6OzGnbOyagOdNGMXl4JbpU4fiJ8E/KC5Z8eXygGXMO1Z/l/tguWr83L5RzqEc+Xyjk12xwDuVG+BgDpXGI1cY6fcefziFRrkefzgDfA8/nERG48/nGKXuPP5wrvO/ESXxAv4/AwHFevH/ADpn5jnEtzXEiYlSlKmPiIopgzDRt8KrXeAVMUoOxL13xZOil3GdLUoTVIGJiAAxYCtRG93IlGrovK/FN/WYX27o9LE6WkFeEoWT2zmGY+cW792i7dfM5J+EDzOjQ/aJYVMWoFEzUAggoyIGXa8oiZX7HCuDo/K1C/1n4xv935exX6z8Ytlu6Ly8CiFzQQHfE+W5oQ/4Wn+NM5/KDuv2GdC//wCfJPfVU8Nxh8pH+3y/thF0JH/jmie+rPhuMPlpP+n9fyQ8/lQ5/wDz5f2RGsnbL5f2RtRP+ny/sgO9pykyVqCkJLUIS5DkCgKRWu2JnkBb7ciWFBJSVuWFAwLYqChMHWFKlowqMspGLEAht6SgvmNsCXLaZQQRPnBagRixLoC9KfdrodkE2GUqZaJiUBCEO+mJQYVzyqMtsV/A1YklCAkqAKab/GkTWG1omTMAXKJGYdjw2ndHHSazTpSEqSoYMQxKArh0G4OzwLZky1KQUFYKwo9xwSKUJSyau4b4w/6TLosBRaJuNbKyQvOhq+E03cIaXiZipCmVifAEpIGLEFAEuksxz3R3Y7pM1OMliKDDm42uG2UEF2+6ZhkkpIVMGEpGQdJBZ3z3wvYcSlFIAU7gB/Fg+sR3mAuWQ1QUqDtmkg7d0B4BPW01IStAAVsSTUAtnGrX0dGEYCAolmfs766NE6Nu61qwsVIZ1Y0pQ2IKAwlzuzzgmTbEoSEuKADMaZZnZHFmuky1lVTLdNGGI5Op9UjPbnCS+bChE9YQewKmndJyS/sitSlsP0kmlRmBBqoAAjR2BNIXWOxo/Z8KZhVOU4SSFBLhqM1MxU7YnmYCHlqcipGrUGfiRTfB1lVNCuqwqxE5MaPmQcuIi/E0EtxXgf2ZAmkYxiCqjQkDM7GiS8LcnqZta4F5EE906AwnvK65qQuZMRRLlRdOQ3Axly9HlWiUZmNKSruBnyOZ8YWp8j2luDEJYQlEjJBSFVK01xHhSGNjtHVzJgUp0lQKSSBoAUgbA3sisWNc1E4ysGNYKkkYmZncs+5+UMJtxTphK0sp6GrMRRmIrpUbYeUm+S3AFrPbVsxe+DbnnKEwlCVEgHIEgPtLeUR3dcU2cklLMCw7QqQatupnHdiQqRNKVrVKIUMQASpSgQwIOTeEO68BaLutK1D0gUFbteBAI9kM0fzQmsq1MkqX1hS+JQAQw8BQkecBSL5nTu1KQoSyohOZUoCjkmgc+yMe3ati7wt02ZOVKkqUnBRQ1U4xd77ukG3cqYhYRNUpWIEh2ozZKBD51fZCOUxmTOsSUzAoKNVB1MlgWzDYctsWKyWZJZSQcyrM0KhUDEaCukGXAGKO48/nES/D+r5xKU7vP5xAqW+nn84zNDOPq/1fOE16XSJoqGO5Xuh6uzj8I5wDMtMpJYqlg/m+UVP4Hnt4SMExSfwltukXr7OT6Ff5z7ExUr7br1szEg0LjIaxbfs8/wAqZ+f3JjfO7xStpzEA2tf/AJFn3icPJB90Gl3FYW3lS0WWv3pn/CMYBl6raRNOTIWfImPKf3oXuj1O9ZZMiaHzlr/4mPChKO6N+ljMt7G3pPQVD2c0T3zn4DcYsCpJ2I+v5YQ9BE+gVQd85+Cd0WMo9VH1/LGWfyogYyDsl8v7IxF3Ca6F4cJBfCGO5jhpVolKDsR9fyxPMWmzo6yYRVgAkanIO26JgVOTaeptC5awCA4L4RiAJwqqHNC9M4uFjutGJM0j0mE13KZ00zFIpVtvHHaDMSsA4hhKgFBNBQE1y2axfrGk9WgqViOEORkS2cXlCQ3xdwnyjLNC7pOxQ91SPAxWbqtxQFS1EAg5E1G2h7o1duMXI2cFiasXHjlHn9+IeaUpXMmISog4luXBYhswkZOX2wY88BfZCmAw1FOR1+tsSTppbnCO4776xQlLLkihAZiNC1DTWGUyayiDE3cBBb5SQpZmJxBazhepCglIZnqKUhlYpYWeyMCiQtRAZy7mhyeo5xFfspfVKwYSCXViyYPl5RWLp6YLkkpVLBSNhYu+facmm0xUlsD0WKLbZJRaZylEJeY7EA40dlmKqZRbbuvVE9CVIftPQ0IIzBGhga/LoVOSnCUhaS4Kq0OYpwPCFLoUtsdx+klTQUqwqOiU9ghVCEd5iQ28PD5NlS74U1zpFHFsmpnFUjtKYS1KzQrCXolwA3aD74tl1Xl1oIUMExPeS700IOoekFg0WdPpi02U4JSZmI4VOC6QqgUACNW8HEVy57RJKJZNRMRhLkhgGyANFONNsX21WfGAHaoO+PP7RZJMm2rBwGWnCE1A7RCScqO7vwisbuaA2yra3lSUdhYwleZdCab0gjU5lJ42O1khCmzwqbxYtCWYqUZyJsvCkhTLUDQDNWOtCA+cOUKxy3lssKDpI7pByPhE5GqXR8qTLQAvC6GAwuesbWm2Ir7s85UwrQlS5iUSwrAAQ5Ut6EMaNpB9ruCchImTDKJFVtiCUtQEfio1KVMKJXSCdKE0SQCqYoFKlBygAANhyctrQbI1nN3CWK5rrXMsysSFy1EqBClMpSSB2qUBz0aAbkBQBLM0o7OEME0UPvEnMGue2Ldd95pmS0KBBKkim/UbquISTeipxpZYBdTlncFSiM9Q7O+QEZ787PwZWG7JcxayrtHCgKOTkPVw1W90OZV3IAAAZt/t2xRrRbZiLV1NmUyVYQpQIOJSAxPqUYFs8MWJc6dZwJhXjQMOMEl2LAkPkzvCsBjNs+E5CB1S9whla0OnSkL5ify/XCIohD0ptipcpIQO1MWEBs6vlSmWcVz917VhLkFqgJVXw3xar7lOlJ7PZUCCNDty3wvkTCWCpywUqqQGBSQGGdavzi8ctTg6pRJCiiYCladvsO/4xdvs5mdiaPWHsEV7pTYkieVguVNR9iWxEaPCuTiHdVhfYSPZG3yxT/r2RS8vH3GFt8TgmdZScutUPB0KjzDrJn8RX6jGpiFlnW7byWiPx/0+Hr9pmjApiO6qnAx4KEq2GHISr+IeZjYleuI0w/QVbOhAmJStK5bBwQ9Kmh9gi0EbkfXCIZVlbRPOJTJ3J5/KOfK7uwlsyO2KJpsz9ghZ0uAmWYJLkomJJA1orfq8NbGliaJFNP8AoQut1lPVznrjZgNAkUPi/wDxEGPFFKrnkBSQOrADF1YwVSyKMpLGtPOLZdJPVJCvunC+1jm2nyjz277VNqjCoF6lRpXYNSY9GkTnSlgxpTZTLfFZTRCUr9sUKbJmSbbMSkBImrUcajookpL0cVAPGLmqazlR1ptp9eUVfplOVNSjq5blBxO9W1ADZOx4CDG+gLslgUtclfYE1CiSUBklNHDbWeu+CrztmFUw6DD5O/kDEPR1K2C10cZZ78zrwgfpBKKUqJHZUWfOhflnC96DrpDPKrMtCc1YUv4qS5hdZjZyklcrEUZnCo6sPGsGBClDAkFTZnTjs4xFYJE0TCjCoMGYgsRtKgcJ4w/QHXG6Z6gaJJCkA0LFIHGriC+ml6mRZVFOauyDscGvl5wAbHOlWjEQSjGguO0AGZW8DItlrtiPpfeMubjspBJoSoGiVZgfW2HPII+jMlWCWxSykkglRHbZ2I8aR3bbyNmt0lRPamJSFAF09pTHPgX3QPdcjq1olS8SjUgOEnaRwrvgi0dEZ0y0mbNLISgYAmpCgThRR9e0T63KuN7o2utomETBuJG/I18vOPPbJJmSZk5CmUApRQogMySA5d2qRnsMX2yErIUo5BicgpTByBoPjEV62iRJS60vi+6A6lc9PExnjdcGqfSmevqJSUgJ69eFS6MDQu9BU67jvi2dH7KJEhEoKKkpBYqZ2d8hlnANj6QWe0KEiZKYK7oWApJOg3HNvbDmbZwAMNAKEbmYZw740Rf0rlg2YpailywoijDECT5NxhdYJS8I9DIBBSln+5m7+J84sqmUNoavvit2C65wWrsEAuAorDYQaUFeETvgObOnqZjHuqmOD6penkIfGcAoPnC/pHZ1gylJlqUEYiQmrEAYX3ZxEgzJyxgOFLOVEUGzxMFh7hbdi5Btk8IQUqriqwZw6klJoSqGd6TpcuzTVKBZCVJAJUQrFkCDnVtsEXb0WlSgrNS1ntLNFeAbIattgqd0dQvq8Slky1hYcggkaKBDEQ7rZbGXdOUuRLK2xKQCpmZyN1OUDrX4Qcuawr9boASHLON7CJyOBZpCgxYvuhLZrFMStSAhLE985t7YtmEAUjSUwoFVvfoiJhxAKdqkEuWb7r0hQrotLGalPxpwePQsNN8QWgBQIOWW/wAfrZFTKz2Sg/uvL2qPP4xyroxL2K5GLCpJDg46U5cIjUn8/wBcIruv2eiJPRaXsVyiT91pew8ocolbl/XCN4dyucHffsaNyjcnnHOA7E8/lHape4c/nGsPqp5xARmYpAURhBwnI1yLabYiua2iclTmr5bKDlrGrZRJonhU04Qv6MywJIIVUqUSNn3QOSQeMVrgHNBqGcQPfV4dXKKgWOQOw1bi7R3Mz7wbT3wj6RTsUvCAWKkOTQByAPGHjN0k1ovdRmSy5YhB3Uz5g+UN7XKAKTp8fmBFSviYpJQ4ZIUlnDEVAyOYbdFvkHHKKTmmKygHSDvff4xHbi/Z0UCP6VEeY843Zw1G2ecd244QDvSOagPfGRp7BKQmWMAABD+PidTBKUwNYFPLTx8lEQVASOctool3IWkrWU9apUxTkAKo+bqNBnB32g3lMloQhLpSt3IerUwFsgXy14Qr6J3XPEqZjStKSRhcEEu7s+lBzjST9djc8Ha7DimSl9UUrlzk6BJUNSCMx4xaJimDxU+kFhn9UjqgpQBJWE98MzNtOZpshjdt7LVZwqYFYwcBJSRWjKILGrh/GJ9DgyRKGFTAByo0pXb40zijdNbSsTksRh6pGdcyrllF3kr7IO4RW72skxZUcIOAnC2eB8maoZiz5vBjdUFF3KUUFgklGFbMoMAXCgpmyYxe0duXUUWmo8X2+MVq4lqKDQnq0uQxoBkKgDLLwi0WQ+jSTQsMi/B9YMvIZZqMnYPjzyghMAoDTCXoyacVe4+UGiJNzOOVHqIBsVlCOsp3lEjwLMIMnq7J3fGIlqYV/CC/t90GwmkMQCDQxOIHlrAo8S4/CGHE4O43GApKjWrwd1jmF5WyiH58YVCSzTHKnyxMOGf1uifFWFlgdJmEhgpailWIEKBbTQhmiRVqCWctUjnAB75wHPLKf8TPwp7xGS7YCS34ikuGZvaN8Q25ZdBcYQa7XOVOEIy+3yvSKorbQ0rApleqr9UMLylgqBIeg1bbAK5Y2f1fOKgaEn1T+r5x31A/Cf1fOI6bB+r5x0yfV/UYAdmXuHP5xEtPqjnEpRu/q+cRKl+qOcIgN4LKRQDIuzGnHLkYCuQFCMJYeOpPgz7IIvoBKMRllTP3GJS+tSG4RS5HTFcl0mWFEOMRJCuIqPFo2xxuU4Jd5rEUJDUJAdnbIaZ6ws6RyVGQoKLoT2lKoO7UZeEVKX01mpUVJCalyC7HhpSkSWjpn1qSmbLJfIJWyRs7JBfiY0nSyl2DO13apYCUdpSGYUUQHd+sUcVdg5RbLstPZRMBACh2knMEUI8QXEeYWK+1SkqRWuHC57rF6Q1k9OlgdwFRLnQPtAzcw8+nlRHqyVhnyDRxen+USNMKv0qSfYI8zR09U5BlU3Kq/KG3R3phaZ00SkhAGZKqkJo40BNaRjellOTX2yBkpbZTmf8AuJkqemsV1XTCRKSULmelS4IwkOQSNAz084S237R5uLCiSgMQ+IknyZs4iYWhfFoAz0L10O3d4x0RA85BKQlWRABOuYAgpApEk5MCWiUJgWhWR8sj7YOKYBmSyVEClcx4CAF922gkmUpsaKK5UI3EVhnhThd2Gb7ISdG5AxWhZzVOUCT6o+ZhnIXilqGdVjY7k/8AUOzkwXRqwMFzJqWmqmFTvUJUElKX1ABZsnBhtaUEoUEli1D9ax3LQBTY3kI6mTAG3mC3ZFJtGGYR2h2UAEDEPvM4GRzrDNKop3THpMuxzAJaEnGM1PRtGGee3bFXT9pFpyIl6sWNN/eaNMelllNxT1eaqnaZjQ104xEtQwMcykjyYx4zbL+n2hxMmrUMwMk/pDCPSrTeiUoQhM1KpgBC0ghSj2STTSo84MuncSPLrsAlSkIJKilIBUcyRrBjCOArL6zjoiMyaMsZgfX0YRX2VhWNCVKSzKwhyG2DXPyh7MqkiuWlDzhUmXQPiJ1JIc74DUNfSGYiaEpUpUsEkpYBQd6AkdmtWhzZ+kVlYAmahtCMTeDExXb5tfWTlq0dg+wUHsfjAKTpG/bLBtd1dIrKHIVNWTsSQ/EsIUXKqbMmlalKISTmRhD5UAzY+UV+XNDw56PWppzGoVStK5j3jjCuOpdDa0T+1UhJ0qr5wOuWPwo5mJlJ3I5xFM8JcYw0Rlj8MuJMI/DL+uEcNul/XCJKf6fL5QUHR8PP5xwobhziGZMr3fP5xhX6o5wgit6D1a2Sk9klnzpllHlvSIpM3EkjtJeniRUbco9Xxeqnn8o866d2cJtAwgJCkJLJyd1AnLdHT0L+yKq2GO5RGIVYOK8Y0THSQI7Qntsp1FQyoD+ZoglmsMgg/sJLBuvFdf8ALNG2VhXIzBiZ4KJkL7R4cmaLT0QnpGN2dQKWJHdCVEnc6igRTwpl8oNly1FaUozJFNC1RTWIzx3NKNbTZEgysLklAc7XAUDyV5Q5u20G0WiVZ1YRKVN6wjCMWIJ7QCsyCzN4bIrFjmHECTkojhUQVPUUrBBIILgjMHdGdnpL2u0lyhtVB/AOfdE2GOEpokjYPOJDHEphMDzCxNCdYmVHKqOdggBXdqkKC1oPZVMWfE0B8wYlskopFfvOT4mvvhRcFqCbPhFSlUxx+ZSlDyMWFod8mwKr9fX/AFHRQ+eheOVJD6F6N742JQGR+MIKH9qUoEILB09obSknCf6sPOPNJ4ZjHpX2qWjCmSPvKC3p910HPTtCPOrQkMOEd/Q+MSJuaYDOQ/ddL7GBerxYrTbQbQJycxLSFgZBakmobPTlFSs2SvAjyi6/ZvYBMlLJH/tSODD4wdWa/YPUEhgNzR0sxoxkwRwm6SIR25XVy5iyD2EqOex2o+4Q9lmgirdOldXZZrfeKRntUHo+4w5N2G87A7LmIZq8Op3bjBSR6N/rbHCyKOBUc2jpSGK6vtg6yzsJSoaEHkXgFSgk5ZGCUHl8YdD0AqDAjq2NdfhEKpg9Tl8oCumdikoLpDBqitKbNjQaFesj9Pyjl0pgIGqOXyjrEPV/T8o0mf6yf0xJ13rDlEmNKRsHP5xySPwjn84Xm/pbOELbw+KoH/eGUxOBdNwfkVRUxpGUw+qmKP08T6SWaB0ablH4xZ5t8JAfqlf0PyxRVul80zFJXgwpSltMyX0O8Rt0prJNVciuUdJTWMKoxx9CO0jCw2lP7NaZRbJExJ9ZKkggeKVE/wAphdIS0al2ckEgFhrHPWkZGDQaKfSQykWwyZqJiaFJfxcMRyJhYnEFPt1MSTSSHJ14QrNmJsaqpD/eENbeU4g6hwLmEMuUWdqQTJl1iMsYHvF1WkzJEtZbtJBoXDaV1god4+A98CXRZurs8lH4ZaBxYP5vBQPbb1R7THn03UyAL9SeqUQ4IyI8+DbYOUY5nkMXy+EAeWXf0pQmYpKUYsZASFUGZrQHSnGK/eFvnyZ8xImTEdo0StQDGo1yiO1Sv2a3KScpcxQHhXCeRBjrpXbkzZiVJYuFVGx3SOGIjhHdjjJlx4olbtfSa0BYUmdMFE/eJ0AJYk5kQZIv61T5iUGfMdZSnvFLP+VmEVY93jDKxWzqly5jPh2cW0O6NMsJ6hbq09Pp2JMsGbiKCRgLOAX7QID5BFD4xTp4dIia+7y66cVh2woFczhSkOeUBLmKNKQ8MNSFRFnTQxbPs1vuXK6yXNWlCAQpJNCVUBz3AU8YpyLSwyrvMcS5JwEsWcV8vfCzw7pZTj0WZ9qM3EoJkyiASAXVUA5xo/abPYFUmUQdhOm7ESPExSLsDxKuWy+LRlcMZdaPur0+5enImIV1plylBTAOahhWu94X9MbxRNspwLSo9Yh2Lt3uWUUq1yXahOeVdkH21BFjlgrVQ9wqLDv/AHTTe++MuyblG/TLOh5bxFMkBUveIKsA9DHFl7pEG+SKrQHFc4LsjmXw9kR2kMTEt1rzEXfAWbo1O9GQ4DKeo2j5Q0VakjOYkcB8YoN5yFLThQCSFPTYQa+yFq7jnKNEsN6h8YmdKZc26Pb0ebe8oU65Pl8Yz/GpX8b2RRbou9UqY8xUsUIZ3Z/DWHX7dMFAKCIy6cl1D2NtV0rlkuxxKLAGvB88xlEE2zkAHCQ9N7jaNIt8yxhSASXDUYAMzVB4NEMxIR3RXKhLkk1OwGuZ2xHcSoE7Dr7YX9KZagpKSXCUpYbyK+GkXe3LRKSkqQFJB7WEBwWo+11OIpV/2sWhXWBIQT2cI0w0fnGvTvOyI8O2JLJmQQCCOI8I6nSikB9mkTWORVzu+vOOnu4J13XAJCTo1G5QvtkoBQwhhDqbLy8PcIiRZMZYaAnyiZloAESAW7xGysd3fIBUyg4bY/sgwownDqCImVZjLm1FKDbshXII7RY04SwUKb25PEfR+ydbaJSPxLSOBIfyeGS09mArutCpC0TkgYkGjhxURMvAe4q08YiP+Zw98ebL+0u0j7ko72VT+qB5/wBpVqJcCUmmiP8A6UYw/Fkrj7eozFRkyobaI8ZmdN7Yok9erwYAeQgmV9o1qCAkFAancc81ExX4Mhw19o9hw2pMzSbLSf5kuk+QTzimlPahtet+TbRh61eLC7UAbEXOQGcLlpcx2dOXGapOKYdNIMlAKSNW0gKYloYWBMPLwQS0SmyjuRZ3zEEWiVXxhhOsXVoG9VH1DZ7taRNz4BXZJPpMqOffDjqUgUSA2Uc2CxYhjDljVt8FEUjLLLdAKSgCY7D4nhGp9qmF0lasIPdKi1DShpBkixLWsYAaV+UCWhbFRbXLjC9gxstsWgMlSkvUsSPZnAd9Wpa0jEpR2Akl+eUM12RSQlRSWIfduhPeodtP+onHyowus+h5++OLOtlR1divREeLRGkAje8TfNCC1pqWyiK7lMoxLOLcoHsqu3F+gNlLIUfBvp4ybZdStvH4RyvvbjHSWSHBCktkdsSGzYEmhUxHh9cI7FmG1PP5xxgBDgDvNXwd45/Yzs8oQehWZSykdo4UlmUnNtflujalJUSKMKljmd4fyMDz5QGNWNSiwAAGQ3DKAbTbpc1CkIUyjRwC6mqatq3MRhDMVKKQMSUFINfxbmT94aUyhJb7AhSlFIScVXUkvXvZUz2R2LGEkksSJSjWinU9QNAw0HthOUgkVUD4uCDuJpF4wks/o5LW5VOUNyZYYc11iSXdGBOEKSobVSy/kqIBZzvfxP1r5RtFlG1XMxpu/aU5uWXQFczgkNwcvGk2EyT6I4nIfGljTweIU2Yb+fzjpFkBz9vugCZNwImHEtSkqJqEjs+dYK/ZVTVNMKQkfhTXgTlAsmxgKEGSrGlzQfTwrT07Vc0ps5nlAVouYYCnHT8leeJoYfsidkRzrOlshClGlXvWyYQO0S1A4aniDAKLOFAkvRmaHN6WYYVUyEAWSXQ+MbS8EVhNSIcSujqBXEqr0LfWsAGR6T+ZPui0hmFIeeVngFC7lkj8X6h8IUXhZkpFCS2WUWi0ppCS3Sn8/KDDLkFcqQCC77qt7c4PuJKTM7YBThNHw7GqI2izgNTRz5wTdElmNKj4/KKyy4BtMu2zK+7hO0TPi4iX9mksErdYGQUtm/SB5xpCt0dNsEYbNHJsElJOBSkA6BbjzB9sHy02dqy0HaSVEnfQ5xClCtkEypKtkTaNMkWaSFOjEh9EqWByicXbZVCslFdQF+14mRKDByB4mOkLQHGNPN+FIi09N2exSEgJwqKdEqK1J5GILdY7ORWSjd2VROmcl6qPAHduga12hDH/ADC3qn3xPOz0qxIGPBROIsK05wMhZ5RItTpURqSeBiFCPrbHRCcWua52UECyjURLaM+EQSs4ueAYTjUF4sci5ipAJZixAprrFbVVI8YvNyTgqRLfQNlscRjnxAVnoyASc30anlBoufcOXzh3Guo/N5RjcqegMxbo7WIF+67P+mraM8Q2haMISJYSk5se0DmCMNMxqIInsEkg5tXLjlA9lsQK0oJUcRFdeDUioEU6UJp9Gk4sCgz5hjhzGhgBFwzw/ojltT8YaoklPWKlTBgTUuMhgKqkpcgrGEU1O6Dp6JiUgma5wFR7KcwEbEmjrAqx3Q+YRMLjnH7h5j4xGbjtFfR5ZORXiDQ+MOkmaU4uuwjAFH0eIgEqAcBALdkl9IFsU2dNEwicWSmjIAALE9s4aBhu8drloAS7knmplkHZiSW4vWJJdyztUeafjDGz43lgzSrFKVMKiUpFEuQyUOkBTjtPk8EJEwOBMJYIqztiRjKlKzSijYiDnlD5Isl3JNB7o5p+MEpumYMk+JdPxjuXeMwiSylPODpGFNR1RmHDV1NRJy7R1ge7eki5k+XKUianGRmACBUuzbBC1kOBIuma2XmIimXNN2eYiwIS61JM1Qw4PF1JxZYdgNKGkYLIspBEwVI1+6ciKa1id01HvW55oSSpNNcj5CA5F14mTLKSr8LsWDl49GN3TMbYiBV611Zuz4ac4gVdkwOxqCqrjIYcOmrnlFTOpea/4HNRMV1kteE5KAxDmIeWS7VrS6QKalxs2ivCLibAvsdogHvF+72Qcmzd+AhVbrNaQWTVgH7epAdqZOYdztMin3DMbLzhHbLEUTMKswHz8hSpi9zbrnGWllnGW+9SuJ9A2Q25mgZ4Gt90zwr0czGlq9ogghnyDNV+O2HMtEqEu55yyVmXhSwbad7e6ILvBDIYYgoJYviru84vl13WsomGaovkjtHNl7PBJr4RKu5m6t5yhiIxEnMFi4GjOQxh/kBUjo4r8SfOJE9HT+NPnDtNx4lFpqgGS3adjqCRnkecD2y5ZlU9Y6Qos4qA5IqCK5Rl3X7UD/dp8yPNomHRsEntDglvfDGXcqQ2JSikNkdzkFqkEga6xuxXQMSipQZ6CoUB4k1LNWFu/YDS+jyBRxyHxiRNypH3j9cYNFloNeMYqxA5vzMTswwudG0+UQ2no6hYIK1V2EfCDDZkBQBJdTsC5y36RJ/hqN58VK+MAUy9OismUg+mL6JUpIfaHGrbopEy3MspCSA9HLHjSPYZvR6SS+Ftfp4FtPReSosUJKfwkNXaCA+7lGuPUk8k8jvC1ATClJCgKBW3e2kMrnuhM9IKZqUqHeSpJp4EGoj0BXQ6QzBDDwSfan5xDK6Fykl0kp/KAHi71prUBPZeiaGZU0k07qWDeJJrD+wXQmUjAlzV3NflE1nukJNCrj8jBBs6godpAG8FzxeMLlaemjKLMM4zArb5QTgjnDviTKiXzjQDVGYdjszjIyLL2S2vNbUcB97mILVeU0t21dlwGLGu8Z5Cp2RkZGsRtoz1YO8agg1zG/bAKll+XvjcZFQ7XclZGRakdWy0KUCpSlFQyJJfQNvDUYxkZDKpesKVDCcLEkNQgnYRUZmm+DrqlCdMJmushLuoklwA1XcxuMib4HsH1pRNWEkgDTPZthlLmEip2+RpG4yJpxPIt8xOS1Djvh3YrYtTOXz2RqMiKvEeoxGqNRkQHCzEZjUZAHEtRdvrOJYyMgCREoMKCsanFhQnSMjIQZKWSKxKmMjIYdvHSTSMjIQdBUdtGRkBOCYjeMjIRuo4UI3GQyaEdKTSMjIA4MsbBEeERkZDD//Z"/>
          <p:cNvSpPr>
            <a:spLocks noChangeAspect="1" noChangeArrowheads="1"/>
          </p:cNvSpPr>
          <p:nvPr/>
        </p:nvSpPr>
        <p:spPr bwMode="auto">
          <a:xfrm>
            <a:off x="63500" y="-828675"/>
            <a:ext cx="2686050" cy="1704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familyoldphotos.com/pa6/images/four/school-braeburnpa.jpg"/>
          <p:cNvPicPr>
            <a:picLocks noChangeAspect="1" noChangeArrowheads="1"/>
          </p:cNvPicPr>
          <p:nvPr/>
        </p:nvPicPr>
        <p:blipFill>
          <a:blip r:embed="rId2" cstate="print"/>
          <a:srcRect/>
          <a:stretch>
            <a:fillRect/>
          </a:stretch>
        </p:blipFill>
        <p:spPr bwMode="auto">
          <a:xfrm>
            <a:off x="4800600" y="3733800"/>
            <a:ext cx="3962400" cy="2738778"/>
          </a:xfrm>
          <a:prstGeom prst="rect">
            <a:avLst/>
          </a:prstGeom>
          <a:ln>
            <a:noFill/>
          </a:ln>
          <a:effectLst>
            <a:outerShdw blurRad="292100" dist="139700" dir="2700000" algn="tl" rotWithShape="0">
              <a:srgbClr val="333333">
                <a:alpha val="65000"/>
              </a:srgbClr>
            </a:outerShdw>
          </a:effectLst>
        </p:spPr>
      </p:pic>
      <p:sp>
        <p:nvSpPr>
          <p:cNvPr id="1030" name="AutoShape 6" descr="data:image/jpeg;base64,/9j/4AAQSkZJRgABAQAAAQABAAD/2wCEAAkGBhQSERUUExQVFRUVGBQWGBcYGBcZGBQYFxYVGRgXGBcZHyYeGBokGhUUIC8gIycpLC0sGB4xNTAqNSYrLCkBCQoKDQwNFA8PFCkYFBgpKSkpKSkpKSkpKSkpKSkpKSkpKSkpKSkpKSkpKSkpKSkpKSkpKSkpKSkpKSkpKSkpKf/AABEIAMMBAgMBIgACEQEDEQH/xAAcAAABBQEBAQAAAAAAAAAAAAAEAAECAwUGBwj/xABGEAACAQMCAgcEBwUHAwMFAAABAhEAAyESMQRBBQYTIlFhcTKBkaEUQlKxwdHwFSNikuEHM0NygrLxFiRTg6LiNERjs9L/xAAWAQEBAQAAAAAAAAAAAAAAAAAAAQL/xAAWEQEBAQAAAAAAAAAAAAAAAAAAARH/2gAMAwEAAhEDEQA/AOn6L6Uu8RYZjdttMDXpW3bCBhznWTgyAQATz5mr1qdLY7mspGrRrGIBB7wIfB1SCZg88Dyvoa4r3NXEA7K2GbvrMh2OxjAGN+cmD690V0qhELcDCJVSJC4kSwnBPMGNhvtGWzwXSIuKGUEqfrHE/wCnefdRmqs+30WNWsGGPtGAQ48DO8TIIz6yaMURyA9B+FaROaYmnpiKBhUqaKegapCmqQoEKlTU4oFSpUqBopU9I0DUiKelUDUjSmkaoVNSp4oFTTTxTUD0qVKgRqJNOajQMTTTTmoxUCFTApgKkKgeKVKlQfNPD32F4lTatkzBDAIsgd1i2oFY9oHz7xM13PUzrDbRezugOVIQaCXVixPcz3QRkgzBX0NYrdRuy76XHKYYMsqynUCCDIVoBGxGxzMUVwHDFe+xD6g4YMBD2wTrCGAdasA2nJhgVmIEV65wfEQiwp2XugNjAxOR8MUepri+reqzbUm6WBILZBCl5hgoGtVPdJBjmfEV19ljzn9eRyPQ1qIvilFIUqoRFRipUooI1IUoqVUKlSpUCpzSpUDUjSpGgVKq719UBZmCgbkmAPfXMdIf2iWEYC2GuzuVwAPIn2qg6qlQPRfTdriFm04J5qcMvqpz79qOoFSpU9A1KnpUDRTU9U8VxK20Z3MKgLEwTAGSYGTsaC01GsTofrnY4m6bdswQuoaioLd4rAWZnAPodhW7FBE0qlUTUDUppVEmoJaqVQilQeFdWOnQrW7Vx2NkiCDccKozq7sgAEYgGMH1HccT1ZXsgeGcEKyuoKq6HSvdKs2RKkjciYgV55wPRKu02Liat5WFWCCdLLyyMePMjFeldS737qT7EtqUgr2WpjGkDuvbLagCAIkY3pFbPA2NMnRpkyO8ChBA1DvbQZ5fGtfhR4bepMeQnlU7IEY2/Ll7quC1pExTxTCpVRGKenilQKlSpUCp5pqU0DzTE0Hx3S1u17bAH7Iyx91c10n1xcx2QCAzlstiOWw3qaOq4rjktiXYKPM/cNzXLdK9fAMWUnlrbb3Lz99cV0p1iQElnLtmTMx6k4Fcr0n1xJwny/8A6O/uHvqWq6npvrAWOq/dJ8F/JOVBWOOtv7LrPhzHurg2u3Lh555frJ95q0JdXx98H4TWR6JwzMjBlJBGxBII9CK67ofrww7t4Fh9oAaveNm+VeK2OnbieI9CR8jIrY4Xrh9qD6gqfik/dQfQXCccl1dVtgw8uXqOR9avBrxfonrkFIKFlPipD/GM+6K7voTr9auQtxlnaR+K7j3VrUddNNULd0MAQZB2I2NQ4ji0QSzBfUxVFxriP7T1vdigt33to5a21tQoFzuscvGoYERMRWtxvXWwuEm4fIY+J3rius/Wy7eAQooWdSxMjBEGcHcGparjuiOiE+kWFuIrBrlvVMmQXEg58K+hUSAAMAQAPADFfPF/iSLlt9mVlM8jBnaK+iA01IEaYipVEiqiBWmip0xFA1KnilUHzKOGe2Q9kk6wBlRkNzG67gjGR5V1XV7py7JKg9oGK3lN5kFyQ4gWsREACJI2jY1zzdHXuzV7o1az3dUsx7skhh5GY+87EdG3Wa6Ajlb6f3bkKwuAr7L76idTCYMgrJ3NRXr/AEH1utX1XVr1jUCCDEjBBYd1jsYPiMV1iCvM+qPF32/d3luI2ohXXQLYEAAd4d4R4z6V6HwSQowPd/TFaiDIpUwp60FSpUzOAJJ2oHpTWNx/Wi1bwvfPlsPU/lXLdL9bz/iPoX7C4JHOef4VNHYcf09atbtqb7K5P9K5jpXrg5B7wtIJkzn4/lXn3SPXhVkW/wACfvgfE+lczxfS124ZJ0+pk+4nb/SBWdV2PSXW5Ekg6iebE5849ojz+dct0l1quXTifDOAJ/hH4k0Jw/RTEksrQPaP5Dcma0uC6EW5Bzp7S2neAEguFOAT586gwntM+SS3IR6TAGwwDWjY6tOyqYILEgAZJ7jMIHnAHvroU4NU7JFAZQouEwwDn6O7nwMH3H0q/ilDXMAD92xAGwjg2aAJPzM0DdH9WuyIUqSRpJLcpUMQfMEnHlT2+jlKDnI3rbtqRAMqAqHTBH+EhmPChLV2Qu0xiDv93zoMW50EreyM+MTQF/q6eX3V1ou6dgQc7RVJcRJB8Nt6Dh73Qbg4FUHibiGNZMGIbO3k013ly0AO8AfPn8a56/w1pw5U3NapeaGClTpuAEhwQR5DSccxQC9G9ceKsmLbuswIVjnw7pkGuh4DrFeu6jfIgczgz4EzEVxo4gqSApLbbQR5Ty9wq63bvvhV0+cSfiZj3RQdXc6eRcyWHiML/MYHjWL0l1qDEBdIE/xN88D4TWfxHRISGvOxMjnmPIk/qa0+J6EtiypQTOQfcTmgjwXTdljF0d3nADfJisetb/QX9qt2wxUntrWAEuM0oBiEuR4R7QjHKuN4novRyn7tpqo8IZ0sIJmI250H0l0B1gt8XaFy2TvDK3tI32WA+M7EbVp1849WbnHC+trhS4umQAr6JCgk6ie6QBPtA17n1Ut8aLR+mtbZ8aQgEgc9bLCsfQCtaNqKZhUopRREIpVKKVB859FdI3uGKK+oWmLssk6DurMsTyBPdzgVRxlrsr/aKQBIZWUQqNCvIAmASSQcR8jbwV5mUAhigZXmDqXJhtOYUmc8yrCZq+5wdxLjuF0W21iDlWGptSzjwwD4+MA5V6J1V6XuXHNu6EL6bbBg2s3AQSGnEgg4MEjSZGZPfWBA2ivHuiOj2UW7pRSNJWQ5VoGSFU7aWBO8HURMla9T6F4rtLSsGZgRPegt7yMeGeYInxOoNSovcCiSQAOZ5Vj9M9abXDggkFhykAD/ADNy9N/KvOusH9o6k5bVzCiQq+g3b1Pxq2o9A6Q62ImEGo+Jwv5n5VxfTvXYZL3NUH2VICg/d+Nee9Jdbb17A7qn9bf80DZ6NuXWGGJOATOcEmKzqtnpHrxcfFsR5iR89/hFYj3Ll05YmT7I2JPyn510HB9VgXCuyqNIbAaMh8YBk92cwMGtngeBtpZSFk9pu0HYofZjwiZnnttUHL8P1eeFxp1NpmczBOCcct66bg+rNq3cQMSx0yYhslbhjVyEK2c7e+tLpG1KoO6JZuYAk2LmdgFG3hFTsBe2IOolQgEDDN2XEYBI2icgHPrNAPwfDj94qqACZ2zGp1ifDuz8aH4GyIUA4+kpy/8AzETRvD8SoWO5LEwJHaGLl0nEzpAIMwJ1bnYCW2YJ3QCy3tcEe1puEwYjHKgH+jgPZWe0PZIIUEa/+zcHSSNWeRjmMVZxDFOIBb9ziA0PNstwjKrE5fDMPPyFK5Y1aS0WyukL2Y0gBF0qAd8DEkmalY4cRpiYJjH4nf1g0Gjw/FowYqZEA62GksQgDGJPMEzvkeNZHD6W0kDcb5GflWjpwVHgR6Y58+dAcIAFAZpPry8CKINQHO3rmT7+dRKQJME+FTQLGT/Wkbc7f8VBUzRnaBzI+NYFpbZN0q5Ldjxg0lMZdSSGDHA8wCa3rwO0knyAIP4VzvE9L3UZgOzK9+2CbSagr7gPpnaNzVVVwvDAsSYn+grXs6BgrBoKzdkn/jlRQY+O8TvJ9KALrAgYT4CPmtP0c4fh1UgyGKzmBgkfeaj0wo0E7TgfI/CqOhXJBG8FTEA5yOe3L4UD8QrIokF51SZEgaSBy9T7qGvX0YywKf5hz7x3HmV/Qo/pDiFUDVOQwwCc6WAmNtxVY4y2xgMuwEHHrvHiaDrf7Pwp49YEEC4dsQ1rkfjXroNeHdG9LNw4S6raSoAkiRBEEEHlmvUur3W+zxQAVl18wDMjxX8jn13qwdBSmoFo3xFc90x1yt2gRbh2HP6g9/P3fGqjo6VeXP19uSf+5QZ2lMfKlU1XF8CNDWLj6xbLdi7JpYXCplSuonUpGncCYkeFekdV7a37Syy3FVmZW0AMpJJKlgcGGOCoI1DaDXm3CcazhbDL7AaShEvCFVJUSpOkgHeQPEGew6udHPZWAxtXoHZy6EsGYgK0mHXWSsCDgHByEG50l9H4Bzcu3lW2xDBSSbgfSylgi+0sRgCB7hXnnSH9propscKNFpSwVv8AFKkkgEyQuGjGfia7Drp1P4a7wvE8S6aeJVSS6u4VmBUB9JMQykEDz3O9eR2OAXEnkTiPICfn8aUSu8deu5JMcoOd+R9/lRXB9XnZSxEAaZJ/iIjO2x+R9a1eE6MUaIWDpAMnn21tSR8T+hW+tkktrPfL2rZH1j/cT5HM4neoMngehraXbWrviHBg4xcVQZIkj3CR4Vr8HZxZVRBlmEYMC0hyfRz7qZ7ioUnB7O5pDAlie1+qqzLYGDI3qn6U8WdNtj2alYuYg6VGApmAVnlvQG30UXjyi2mmO9P7vioySIwCZ8qq+motvh5YKZDY77nuW+8UWSBIIiMlTUukHBuszs4Ts7YdVLDXOv2guSM7edVcBxlhCQulAQTzAEHnq55+VBocc+u3bcD2nYHtAwMdncXIB1CZOARE7iqLnCMzEtefSwAZV/dqf4YUzGTgkzOTmqOl+kQtu1c9pdTMIEyCtwyBiRAmfLeoX+MvsUUKqEgsS4krAuNAAMHFpszQGnhUUgoAonAEY7p5AUHb4xEtu7vpUM4mDMlyBgDc03CcCxdrrXSVkqgkaN7gMDnAQZ8Wqo2QVUGc31x5doZjz5UFN/p2LYuWULEsYDyuApMx4QDVTcVxLoEBZbjFjNtSRi27qgPNjA2zVzG3FrRbOLWqWCttwbsobEHYSNqv4viGbEY0Xc4yfodw4ziJ8KA3geDa0ml3II7x1nU8sgJmc7sRBrOsXQIMRI3+1tWlwqiBIHe7NQT4mzbEA7TmsuxbXkDAJGQJwY5em9AQfTO/MY9KmHPj+FQHl8M+VIeYHzxURZcuEZ3nwn51yXHdKBi6hM6jBGfZ391dRc25e+sJNDO47MA6eM7wLfVtqxJUkgk+URGKqn4a4RvE/fgUSOIIG/l4edC2T4j40rz+g9I+ZoirpG7KEnBAb/b/AEofoW4AxnVt9WPGas424WtnIxqn+U0N0S5D4YrM5FFaz3EgAuAe9hiBG+078qi/CJcZcAyq+ByDbHx71U6wYW4QwGqMeMb0Ra6ItsJWUPirET8KB+IXVwxBmSqER6j41zzKbbAajyIG5OcRifmK6DUotQJ9ld8z4/qKBuWlNwHlCnx2agnxHWnjP7gtf7hI0NIKnmDrLNPkYrNu2eIc94Sf4iWPzJFd31o4RDxl4+yS8zjMohO/rQVvowM2k6oIMkmZJ5QPU0HH/sy79ofAflSrux1VtefwH509AL0VaPE3LTAuYErGgFGlecmRKxpbSYiDmu24PoFAe+jEgcoIQmMqW7wwJ0iYAGCIrzPqz0q1tkNokuFyQe8qg7hSQHCx7JJwIjGqvauiuJFxA4KlpBOkMASuNn7wMTvVgyetXDXBwV3UFuMFQB4AM6xJ3MgycbiT614+vDQpkCWsoVBMTJXK/a5/A+Fe3ddWH0K74dz/APYtePDi7KGAR9Y90TIAk/dSjQd5IKkbJGpY/wAZDlREeBzJyedaFrgpJ7RiUJ16V7ihsCZ3gADdj8c1jXOJdgDZxK2yNSywJukAQDjPr4VZf6OusD2zmCyoQTGmBqLaV73I8ucb1AZb6YtrcRQVjs4G+D2hhR44J+FXcV06CoFpDcLNpmCo5SRq3GahxvCoj7H93Zhdvai/kyJiE5c4qad1rOldMW4neT2ttCe9MNE7bcqCvi0vNxB7MnSqWy/dxEORJ2UHTEn7WKzU6LX93raRdV3c+3pAtowGmRkGSFx9XxFaly2Wu3G0yqhNWDA/d3RmNsn1qCWgTZBIE27hkZ0g8MAZUHfukxvttQGdOWggWAGVfpPdMgELYvwp0kQMcjipfTn7e+FGn21wIkC1xhxuYkA+6n6XskXBqBYH6V3ZIJm1dAAPiZjE0Bd6XtW7t8tctjtGaBhyAV4gYkGDLptyNAVYsnQee0nMYvcbz5/8ULwNoELn/GXzPtOZ+AihW6wgKQgdwJMeys67zE5OMXFEgT3Kt4fiWCI2kFg2vI3hnkGDgZM0FbIFa2JDgWojKlgOBcGJnTI2kTnatFr4LoFCo8OAG0wf+1cKD2mDMr7WDNZd3jm1C4qhHXTpKSoWF0LGkj6vOTUL2u5m4xmckkycTvuTB+FBu3bhLkO6sRo9llKiLaAiV7uCDttWYGMAyCBPsmce6DT9HWtJInOYJzuPQzQ4I5nMZJxPxjagMttzqRMnO+/KhEs425+BA+IIp2tY3IjzkfPlUF7nwz5eNAcBbtl2I169PG4KrpzYGrOqVAERg86tukgA96fHGnHpQNzpa8pKjTEMvsWyYcQ0MV1CQfGqIlZkbbT/AEobiLxBgGY9/wAYq93OceGKEfBMRQW3B+6YkjY4x4Hn+FAcA8MD+v1yoy4e4w8mP/tPzoDg2IYQBud6C3iLOogCQdW/MyQPxqFl7oiGmYiZ5xjf+IVZcuMXGkwdQg6QYyAMEYMx8Kos3nGgwhGIBkbaDyPkvzoNmyT2Zlh7AxPnt7qEadXlG2/MfnTduSg5QMx75mo2r6mCIMggeeRig6ziON7W61xljUROx2RBMwJJii7XFGQFEA7mJIyM+dC8DaS2hddDMTiQWziQJxI2ODtRloMwDHE5mAoHuxUB/wCyJzrczn2fH30qpHSzDGkGMTJz8qVB5JwXGNbcOhKsuxBiMfoRXWdX+uXE2LjXEKsbm4ZsAyZKoGAWT5fjXGtg+Ndt1P4DgbyKOIIRgcmQNRG2ScAiMRVV0vHdervEcO1p7QXUQdSk40sGiDI+dcPatjTGkDuKvvYOSR5mK7Lpzq/wVnhy9hgXwI16pEGcTzxXMgodQB1Ei2QAuCF1zk5DCRMDJJ9SRp9mSyjAkWxyUDNwjwAEgeHjR68MGXeP3j+ZH9+JjAO5iDmDticjpDjnDAoJEK03JZj3W3jnDZzuaGFzirkE3LgyW7oW3BM89/rHnzoOh6TeGul49hACWAA7vEifPeMRkj0oHiOs1lGUi4DFsrptqTM3FYyxkSyg+h8OWOvRAVpuaSQZIJa43jnw99QvpbB7xMT3QCiz5AZPltQE3usYLMVsnOmNbBQO4QZESd55UM3Sd9ijAohUaRpUkxpC51YOB4RnapBrfaaOzAOT39TQANWYIUYG0ncVU3HMBrUFTJAUFUACqWJxJ2B50D2uincywuMTuSdIMxvRP7LRVwbasDy7xjyEkk7Vdx/B3DoAYPcYNgjXp0rJCjmSeeTSHBP2697u2zb1KpUA91ie6Ykkgd0eNBIXAqFO8cNyjJ2gb8/D4UXdvhLRdjChiu28u0AUN0b0codrgZQzAmCW1LNy8JK7AEIo35Gr+zBW3JYkXGx5S85PPFAC/HL2XaKrMCxAEkHCliSCRiAab6e/ZEqqhyWwc6VW2zEjzIX51da09mhUHQFYhHMnHCscldO+2I3ogPKBwAp/fEADugrw1yMNJOw3JoG6vXmIlwXMz3doKagBvtqHwqXEwSIPuM93bBkfjVnR19nXU7/ZkQP/ABJ4RjMe+opbgLgD0kT94x60DqGCnbBG0H5TmmL/AK/pU3IjkCfL8Rz3qKkHbx8D+O9RGdxnTXZtoVNQgZBzLEgYPoaG4i7qGogrPLeDVt544gK1tD+84cA94HvOwnDDaNvOqumGVCREHU49YZtp91VVliSp936zvQl0Z+6qktOfrtGJjFDIzqTIYicGc/E8qDQC9wnfut6bH86zOFvQ4PnRg48EaQhEht4jY8ufrWchgg+YoDOHabqn+NNs/XX4VOxb7qTyePiv/wAay+IJJkSPScVUl5hszD0NFa74Ld3Y3B8C39afhrZCxpONX3Ax60Fw/EtJ1FjMnPOQZk0TbvsxMwAdR7v+VcZOMAUR6JbQ9lb7mruLn7Pd3z6U4yQIJOeY+NUdHT2FsAnKI4Y7lSuxE5IIOatt3Yz3vDG/wAyKgK/Zg8vl+VKqe0Xwb+WlQeV8dY0+H6iqbV9l2rU49BAxyP4UDoGN8EnceUD5VVaHRvHs5YN7IUsSBmARWlwvHWxsjsdMxKqDLBQvM7msro1Ae0n7DfhWqgwRG5RYAA72pCB5GC2KIM6QS4SAgIZtA05wTaZuWSRBEetCDo1jPfAPaMBt3QoubsTgHSM1pcTZyFODKKZI5WDvO2W/Cq7l5RpLOqglyZYgrm5uInnuKC7pnoxUe4VDqq2m0zMSUaSRMcxy3igksWrbKDARC2SAsN227byoKxjJEbbVz/SvF677stwsjMWBOrAMmIOcTFH9OcQkEQxFwFlMgEEuXBIM4ztjBFBrDibbtcINtyVcjTr7gVANiczMZpcReCjGlWTtogD6tpgGI5neT5VzPAcStoPILMylRyCzHnnbn5RW/wANxYc22JtJqW7uVIUkMq68GSY5rzGKDc6YSAkfYunAAM6VHLM58aFtrN4MFMIyEkCYHZczsMnnVbdIWzcXSzLAeXRXJBMZGnJ2PPnVNniRLkpdnVqTugA90L3izArtyBoCuBQzrEZSBJEki5xM90Sdj4RmntNPZbj940g+lzlVVritCIDaOowhYuukDVeYEKBM/vebcqZLzgpo7M6CW74OTLDTjcQfLeiK7XCaQneLJofIkEj6I0lVOJ9YmitBAWCTbHbd1oBP/bXJ7w2nO3jzqo8Rd1AhrK6cBVtkoO5ojS5IPdJGZqu5xF5rgZuIZSMygRIMacBRAxj40UX0foKk6dCjQY9ogG1bkjVvjxxNRuMq6TbLeZIA9I0mJihQf3jl7ty7rUCXbUfrCZPl91MeMXALiPCVkbbxE0BQUxnln0neai5EeY9/wx99VfTUAzkeRP4b1A8cozkcuZ8JoikW7X0ga+2Vu04YgQhE9o2ncggEzRCBReuTJzdxMwS/KRQt3pl1aVg5BlrdtoK5Bl0Jx8qqHSYMktkzJ5yTJ2xRQnF9NWrcp9GBIO73GMwD5CN+VUDiw6CAFj6omBv40F0iwd2bxMx7h5VG3gASY8M+NAZcugbkDflM7fqaE7RBzJ9wFRvGYjlNRt2wRkjc4znB/EUEbt5fA/GPuAqIvAbKPmamlvUYjYHYeVFcF+7uI2gMQyNpf2TBmGG5U7RRUR0wR7KWlO3sAn4tNOemr32yNjiB91dCn9oF8ElLXC28fVsqIEgbnffnXO9LdKPxF1rtwy7acgADAAEAbCAKImOsF/lcb09/hVlvrRxAEBzAmsypFRRWn/1Vf8fkPypVnaqVRE7nFM0SdhGwqo3W/UVFTUtO1VRnDM8MAdwAR4+vlzowPcLD/NqyTnA3+AzQnDXVG7UUl9ZEOOe9EFrxFwkEMMeRMd0DGfCsriwS8MZYQNuXvPma07TrHtDJ8aa3YEtmSTBAgwDEH2vDyoME/h95rRILxqJJXBliTjAGdgAKF4sQ5590fGMRR/RqDxyckyM0Gbetx+v61rdGNCrkjy9PP40J0kgkkSdo+8/CRRHBJ3BvOcR5mg0uGOonvHHnnyq3iDKkAkH1HOqOH4XJgHB/Ej8KtbheenOBy8Y8fGgletg82nzYHx8qr4IALnM+JMfrJoi5wkAmDz8PPwqi1ZlRAb+U+VEJysSfgJ8KZeGGomZ9/ht99WNwjHZW+FJOGIBmRHltt+dA3YKMnJxOTVFvoxWRmVZVY1NO0zGCfL5Vfe4UGe9G2TiMedU8Jxq21ZN9YywYd2CDsPazA8Ymihf2evj86rfhoBzgH8Io3s1+0I9Rz99N2f2YM+Hu8KDOK45/1q21wskfofGjFsE7g5gxG351Di7bacA8vKgyuL4M5JIA9/l5VUTAwDHiedWznvHbznaKhfugn47+7woICwTspMZMDlO/xq08TCn2xmIBAmdRkwKhY4gjAYjVgxIkTzoq30bcZNRCBSV5sSZTUMCSe6eX30AbOWyFY8t2PIeA860OGOlATYGsFQpYXOQOY1Dw9KJ4fopATnC96BGDK+0SJAIIOYNSbgAWgNaWQx7usiFmd5JJzEb0GZft3CABAJYyoKrvpjBMig7tkjf0OQcgnwrZ44aLisWmdLYRcgfxGJkD9EQAL4UjEmZPplh4+VAEVmpKvn8zVr8NGRkR+vwrXtcCGs2zBkBjKgSe/cEHGTgHPKgyOz9fjSrUvdFQxAJIBIBjcTv7VNUGIUI3EUp9K9A4Xh+IH+IpH8dtW+YIow8K5He4bhbvpKH5qw+dUeei2I5Tnz/4p14Sdo5fOu6udD2D7fR7r522Rvkrg/Kg7vQ/Ag//AHNo/wASXQB7ypHzoOQu8LBKx3huOQ/OnUssrJ2GBt411idAcIx/d8YAfBjbn4HSaVz+zx2OpL6H/SfDyJoOIZs1ZZ4sjauhu9Qb04uWz6a/u00Nc6mcQmyhz5Y/3AUGTcukkfrOadmYczRh6C4hTmy+M4AP3VDiOFuCdVm4D/kb8qAUXG5E1MX3+03zqF12nI+KkU78Smkb6vOI5efhq+VARb4i5yY/PHnSN64frEmqbd4R3t8jH3+VWWn17OwI5E4IFBJ7lwc/nURx1wbMfifwpMmMGTnaM1Gzw+rM/oigsHSF37TfE0y9JXPGo3LeADgHnj51G3YkYP3cqCxelru2/uH5VZ+2rqnMTnw/ChmtmcHf3RUHQnyO4oDf+oLlT/6ibmoPuH5VmJY9+JqK2T4UGienf4V5QNK+fOKrPTZ8B/KvhHh4UM/BtGxEzy3jeKX0MgAkR60Vdd6RLxgCJOAByA5elaj9LtoCDTAJYnWcwgCkZ3HeMeflWM1rMg7eQwcbeNGLJ5DIP1V5iMHlRBS9JhVYDQJK4AJnYljjGBsKexxZPZqe9KXNtX1tfIZMgCs9Le/P1HzxVLXyCQIzjYeFAXdvS6KSraVgjveLHSTPKatuWkgeMYHqGP31V2AUAz8F2qF5joXMwzZiOS4oIXWg8qsXijCgNEZG+Mk+Hp8KGF2DiasXiD4T7/WgI+mH7fypUMI8D8vypUHoHD8JpIl4PmBt6xFaScQg+upA3239Z+6heheLXiFJiQMSR7R5xIG1ag6HSI0+7f781ELhuOVtiJ/XnRCuPP15UI/QoEQsjGzaSPdEfOnbgIgjUPXP3E1Rdd4NHwyIw/iUR88UNc6qcM3+BanyAX7op3LjAIPl3AT5QxE068Q4H928+ZA+AAMjHjRQh6qIvsNet/5L1wAe7UaGboVx7PF8QPVww/8AcK0xx7c+6c/8Zpv2m3iPeBmgzT0TxP1eKYn+K3ab7gKtHDcaBi9YY/xWiP8Aa34VoW+K56fgR+Qqztl3yPLlQZfaccN7fCv73WfiKhcvXfr9Ho3+V7bfIgVspdAPtH5fiKJ1CN/iD+FByd9rP+J0dcHmLKH/AGmh2t9GnDWWt+tu6v3V2JuTMZ9P61S/rHuBoOR/ZHRbbXtP/qFfkxqdvqZwj/3fEsJ5B0NdJe4FH9pUb1UfjQdzqtw772U9wA+a0GRd/s2BHd4ho81U/iKGb+zq99W9bMHmCPuJra/6LsD2Q6f5bjj8akOqrAyvFcQsbS8x8RQc3d6h8WIjsjHg0T8RQz9TeNEnswfIFflNdovRnGr7PGk/57aH51aP2iBGvh3HmHX7qDzq91Z4tSCeHcRju8/WDQr8BeT2rFweqt99eojpHjUEHh7Tx9m6R8mFO3WXiFHe4G5/pdWoPJ7t1sAqw35EQTv5cqgvF4gxXqVzrchHf4PiF9bc/jms+/1k4Q+1w7+hs0Hngv5xA57elTPECMnb5Sdq708fwL+1wp9eyb7wtD3m6Pj/AOmPwZfwoONtMkZMTIkyfTaoWiCcxFdd9G6OYEC2in+K634Chz1d4Rtr3Cr/AOrcP3kUHO2r87CABHn4eMmrbFsuyjYHMk/Cun4fqJYOfpKkfwSR/urY4TqTwa73bjf6mA+QoPPukuD0OVmYxOQDsedAkAZ7p/mn8q9f4fqf0eT7IY/xM/4mtGx1d4JPZtWffB++aDw0Xj+jSr3z6Hwf2LX8q0qK5Lqdjhlj7T/7jXU2+VKlRFhptNKlRD2lkZ8qzelzoWV7vpjx8KVKigui+Ka4G1mY1AYHJfSocdaAUsBBnl6DltSpVBTwRkCj9l+FKlRC0y0U/bsrwCYgc5++lSoNDh+LYsASD6gflWiLQg4/DnSpVQHfQTtVQUA4H6k0qVBcyiKe3bCzAApUqKJS0CNqjGdh8KVKiLbSjwFXAY2HOlSooa+tDxn3/jTUqirvD0piMDf4mlSoKggNUGwpmQDTUqIb9mWmjVbQz4qKs/Ydj/w2v5F/KlSqia9DWAf7m3/Iv5U/7PtA4tWx6Iv5UqVRU/2ba/8AHb/lX8qalSoj/9k="/>
          <p:cNvSpPr>
            <a:spLocks noChangeAspect="1" noChangeArrowheads="1"/>
          </p:cNvSpPr>
          <p:nvPr/>
        </p:nvSpPr>
        <p:spPr bwMode="auto">
          <a:xfrm>
            <a:off x="63500" y="-904875"/>
            <a:ext cx="2457450"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theglasgowstory.com/images/TGSA02481_m.jpg"/>
          <p:cNvPicPr>
            <a:picLocks noChangeAspect="1" noChangeArrowheads="1"/>
          </p:cNvPicPr>
          <p:nvPr/>
        </p:nvPicPr>
        <p:blipFill>
          <a:blip r:embed="rId3" cstate="print"/>
          <a:srcRect/>
          <a:stretch>
            <a:fillRect/>
          </a:stretch>
        </p:blipFill>
        <p:spPr bwMode="auto">
          <a:xfrm>
            <a:off x="609600" y="3676649"/>
            <a:ext cx="3810000" cy="28765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8019394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Industrial Revolution</a:t>
            </a:r>
            <a:endParaRPr lang="en-US" dirty="0">
              <a:solidFill>
                <a:srgbClr val="FFFF00"/>
              </a:solidFill>
            </a:endParaRPr>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www.youtube.com/watch?v=tGbU5T25tPE</a:t>
            </a:r>
            <a:endParaRPr lang="en-US" dirty="0" smtClean="0"/>
          </a:p>
          <a:p>
            <a:r>
              <a:rPr lang="en-US">
                <a:hlinkClick r:id="rId3"/>
              </a:rPr>
              <a:t>http://</a:t>
            </a:r>
            <a:r>
              <a:rPr lang="en-US" smtClean="0">
                <a:hlinkClick r:id="rId3"/>
              </a:rPr>
              <a:t>www.youtube.com/watch?v=7QL_uG2GSZo</a:t>
            </a:r>
            <a:endParaRPr lang="en-US" smtClean="0"/>
          </a:p>
          <a:p>
            <a:endParaRPr lang="en-US" dirty="0"/>
          </a:p>
        </p:txBody>
      </p:sp>
    </p:spTree>
    <p:extLst>
      <p:ext uri="{BB962C8B-B14F-4D97-AF65-F5344CB8AC3E}">
        <p14:creationId xmlns:p14="http://schemas.microsoft.com/office/powerpoint/2010/main" xmlns="" val="3737937749"/>
      </p:ext>
    </p:extLst>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Respond to the Following:</a:t>
            </a:r>
            <a:endParaRPr lang="en-US" dirty="0">
              <a:solidFill>
                <a:srgbClr val="FFFF00"/>
              </a:solidFill>
            </a:endParaRPr>
          </a:p>
        </p:txBody>
      </p:sp>
      <p:sp>
        <p:nvSpPr>
          <p:cNvPr id="3" name="Content Placeholder 2"/>
          <p:cNvSpPr>
            <a:spLocks noGrp="1"/>
          </p:cNvSpPr>
          <p:nvPr>
            <p:ph idx="1"/>
          </p:nvPr>
        </p:nvSpPr>
        <p:spPr>
          <a:xfrm>
            <a:off x="457200" y="1600200"/>
            <a:ext cx="4191000" cy="4525963"/>
          </a:xfrm>
        </p:spPr>
        <p:txBody>
          <a:bodyPr>
            <a:normAutofit lnSpcReduction="10000"/>
          </a:bodyPr>
          <a:lstStyle/>
          <a:p>
            <a:pPr marL="514350" indent="-514350">
              <a:buFont typeface="+mj-lt"/>
              <a:buAutoNum type="arabicPeriod"/>
            </a:pPr>
            <a:r>
              <a:rPr lang="en-US" dirty="0" smtClean="0">
                <a:solidFill>
                  <a:schemeClr val="bg1"/>
                </a:solidFill>
              </a:rPr>
              <a:t>Would you attempt to change your working conditions in the factory?  If so, how?</a:t>
            </a:r>
          </a:p>
          <a:p>
            <a:pPr marL="514350" indent="-514350">
              <a:buFont typeface="+mj-lt"/>
              <a:buAutoNum type="arabicPeriod"/>
            </a:pPr>
            <a:r>
              <a:rPr lang="en-US" dirty="0" smtClean="0">
                <a:solidFill>
                  <a:schemeClr val="bg1"/>
                </a:solidFill>
              </a:rPr>
              <a:t>Would you join a union, go to school, or run away.  Explain your response.</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70689" y="1295400"/>
            <a:ext cx="3429000" cy="2558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8646" y="4038600"/>
            <a:ext cx="3718509" cy="2575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22827551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The Beginnings of Industrialization</a:t>
            </a:r>
            <a:endParaRPr lang="en-US" dirty="0">
              <a:solidFill>
                <a:srgbClr val="FFFF00"/>
              </a:solidFill>
            </a:endParaRPr>
          </a:p>
        </p:txBody>
      </p:sp>
      <p:sp>
        <p:nvSpPr>
          <p:cNvPr id="5" name="Text Placeholder 4"/>
          <p:cNvSpPr>
            <a:spLocks noGrp="1"/>
          </p:cNvSpPr>
          <p:nvPr>
            <p:ph type="body" idx="1"/>
          </p:nvPr>
        </p:nvSpPr>
        <p:spPr>
          <a:xfrm>
            <a:off x="722313" y="2906713"/>
            <a:ext cx="4459287" cy="1500187"/>
          </a:xfrm>
        </p:spPr>
        <p:txBody>
          <a:bodyPr>
            <a:normAutofit fontScale="92500"/>
          </a:bodyPr>
          <a:lstStyle/>
          <a:p>
            <a:r>
              <a:rPr lang="en-US" sz="3200" i="1" dirty="0" smtClean="0">
                <a:solidFill>
                  <a:schemeClr val="bg1"/>
                </a:solidFill>
              </a:rPr>
              <a:t>The Industrial Revolution starts in England and soon spreads to other countries.</a:t>
            </a:r>
            <a:endParaRPr lang="en-US" sz="3200" i="1" dirty="0">
              <a:solidFill>
                <a:schemeClr val="bg1"/>
              </a:solidFill>
            </a:endParaRPr>
          </a:p>
        </p:txBody>
      </p:sp>
      <p:pic>
        <p:nvPicPr>
          <p:cNvPr id="6" name="Picture 2"/>
          <p:cNvPicPr>
            <a:picLocks noChangeAspect="1" noChangeArrowheads="1"/>
          </p:cNvPicPr>
          <p:nvPr/>
        </p:nvPicPr>
        <p:blipFill>
          <a:blip r:embed="rId2" cstate="print"/>
          <a:srcRect/>
          <a:stretch>
            <a:fillRect/>
          </a:stretch>
        </p:blipFill>
        <p:spPr bwMode="auto">
          <a:xfrm>
            <a:off x="5257800" y="473075"/>
            <a:ext cx="3048000" cy="5645150"/>
          </a:xfrm>
          <a:prstGeom prst="rect">
            <a:avLst/>
          </a:prstGeom>
          <a:noFill/>
          <a:ln w="9525">
            <a:noFill/>
            <a:miter lim="800000"/>
            <a:headEnd/>
            <a:tailEnd/>
          </a:ln>
          <a:effectLst/>
        </p:spPr>
      </p:pic>
      <p:sp>
        <p:nvSpPr>
          <p:cNvPr id="7" name="TextBox 6"/>
          <p:cNvSpPr txBox="1"/>
          <p:nvPr/>
        </p:nvSpPr>
        <p:spPr>
          <a:xfrm>
            <a:off x="990600" y="914400"/>
            <a:ext cx="4267200" cy="1477328"/>
          </a:xfrm>
          <a:prstGeom prst="rect">
            <a:avLst/>
          </a:prstGeom>
          <a:solidFill>
            <a:schemeClr val="tx1"/>
          </a:solidFill>
        </p:spPr>
        <p:txBody>
          <a:bodyPr wrap="square" rtlCol="0">
            <a:spAutoFit/>
          </a:bodyPr>
          <a:lstStyle/>
          <a:p>
            <a:pPr marL="60325" indent="-60325" fontAlgn="auto">
              <a:buFont typeface="Arial" pitchFamily="34" charset="0"/>
              <a:buChar char="•"/>
              <a:defRPr/>
            </a:pPr>
            <a:r>
              <a:rPr lang="en-US" dirty="0" smtClean="0">
                <a:solidFill>
                  <a:schemeClr val="bg1"/>
                </a:solidFill>
              </a:rPr>
              <a:t>Benefits of Great Britain?</a:t>
            </a:r>
          </a:p>
          <a:p>
            <a:pPr marL="60325" indent="-60325" fontAlgn="auto">
              <a:buFont typeface="Arial" pitchFamily="34" charset="0"/>
              <a:buChar char="•"/>
              <a:defRPr/>
            </a:pPr>
            <a:r>
              <a:rPr lang="en-US" dirty="0" smtClean="0">
                <a:solidFill>
                  <a:schemeClr val="bg1"/>
                </a:solidFill>
              </a:rPr>
              <a:t>Geography?</a:t>
            </a:r>
          </a:p>
          <a:p>
            <a:pPr marL="60325" indent="-60325" fontAlgn="auto">
              <a:buFont typeface="Arial" pitchFamily="34" charset="0"/>
              <a:buChar char="•"/>
              <a:defRPr/>
            </a:pPr>
            <a:r>
              <a:rPr lang="en-US" dirty="0" smtClean="0">
                <a:solidFill>
                  <a:schemeClr val="bg1"/>
                </a:solidFill>
              </a:rPr>
              <a:t>Cities?</a:t>
            </a:r>
          </a:p>
          <a:p>
            <a:pPr marL="60325" indent="-60325" fontAlgn="auto">
              <a:buFont typeface="Arial" pitchFamily="34" charset="0"/>
              <a:buChar char="•"/>
              <a:defRPr/>
            </a:pPr>
            <a:r>
              <a:rPr lang="en-US" dirty="0" smtClean="0">
                <a:solidFill>
                  <a:schemeClr val="bg1"/>
                </a:solidFill>
              </a:rPr>
              <a:t>Population?</a:t>
            </a:r>
          </a:p>
          <a:p>
            <a:pPr marL="60325" indent="-60325" fontAlgn="auto">
              <a:buFont typeface="Arial" pitchFamily="34" charset="0"/>
              <a:buChar char="•"/>
              <a:defRPr/>
            </a:pPr>
            <a:r>
              <a:rPr lang="en-US" dirty="0" smtClean="0">
                <a:solidFill>
                  <a:schemeClr val="bg1"/>
                </a:solidFill>
              </a:rPr>
              <a:t>Natural Resources?</a:t>
            </a:r>
            <a:endParaRPr lang="en-US" dirty="0">
              <a:solidFill>
                <a:schemeClr val="bg1"/>
              </a:solidFill>
            </a:endParaRPr>
          </a:p>
        </p:txBody>
      </p:sp>
      <p:sp>
        <p:nvSpPr>
          <p:cNvPr id="9" name="Curved Right Arrow 8"/>
          <p:cNvSpPr/>
          <p:nvPr/>
        </p:nvSpPr>
        <p:spPr>
          <a:xfrm>
            <a:off x="3657600" y="1295400"/>
            <a:ext cx="1447800" cy="914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C000"/>
                </a:solidFill>
              </a:rPr>
              <a:t>New Ways of Working</a:t>
            </a:r>
            <a:endParaRPr lang="en-US" dirty="0">
              <a:solidFill>
                <a:srgbClr val="FFC000"/>
              </a:solidFill>
            </a:endParaRPr>
          </a:p>
        </p:txBody>
      </p:sp>
      <p:sp>
        <p:nvSpPr>
          <p:cNvPr id="5" name="Content Placeholder 4"/>
          <p:cNvSpPr>
            <a:spLocks noGrp="1"/>
          </p:cNvSpPr>
          <p:nvPr>
            <p:ph idx="1"/>
          </p:nvPr>
        </p:nvSpPr>
        <p:spPr>
          <a:xfrm>
            <a:off x="457200" y="1600200"/>
            <a:ext cx="6400800" cy="4525963"/>
          </a:xfrm>
        </p:spPr>
        <p:txBody>
          <a:bodyPr>
            <a:normAutofit fontScale="85000" lnSpcReduction="10000"/>
          </a:bodyPr>
          <a:lstStyle/>
          <a:p>
            <a:r>
              <a:rPr lang="en-US" dirty="0" smtClean="0">
                <a:solidFill>
                  <a:schemeClr val="bg1"/>
                </a:solidFill>
              </a:rPr>
              <a:t>Industrial Revolution: greatly increases output of machine-made goods</a:t>
            </a:r>
          </a:p>
          <a:p>
            <a:r>
              <a:rPr lang="en-US" dirty="0" smtClean="0">
                <a:solidFill>
                  <a:schemeClr val="bg1"/>
                </a:solidFill>
              </a:rPr>
              <a:t>Revolution begins in England in the middle 1700s</a:t>
            </a:r>
          </a:p>
          <a:p>
            <a:r>
              <a:rPr lang="en-US" dirty="0" smtClean="0">
                <a:solidFill>
                  <a:schemeClr val="bg1"/>
                </a:solidFill>
              </a:rPr>
              <a:t>The Agricultural Revolution Paves the Way</a:t>
            </a:r>
          </a:p>
          <a:p>
            <a:pPr lvl="1"/>
            <a:r>
              <a:rPr lang="en-US" dirty="0" smtClean="0">
                <a:solidFill>
                  <a:schemeClr val="bg1"/>
                </a:solidFill>
              </a:rPr>
              <a:t>Enclosures: large farm fields enclosed by fences or hedges</a:t>
            </a:r>
          </a:p>
          <a:p>
            <a:pPr lvl="1"/>
            <a:r>
              <a:rPr lang="en-US" dirty="0" smtClean="0">
                <a:solidFill>
                  <a:schemeClr val="bg1"/>
                </a:solidFill>
              </a:rPr>
              <a:t>Wealthy landowners buy, enclose land once own by village farmers</a:t>
            </a:r>
          </a:p>
          <a:p>
            <a:pPr lvl="1"/>
            <a:r>
              <a:rPr lang="en-US" dirty="0" smtClean="0">
                <a:solidFill>
                  <a:schemeClr val="bg1"/>
                </a:solidFill>
              </a:rPr>
              <a:t>Enclosures allow experimentation with new agricultural methods</a:t>
            </a:r>
            <a:endParaRPr lang="en-US" dirty="0">
              <a:solidFill>
                <a:schemeClr val="bg1"/>
              </a:solidFill>
            </a:endParaRPr>
          </a:p>
        </p:txBody>
      </p:sp>
      <p:pic>
        <p:nvPicPr>
          <p:cNvPr id="6" name="Picture 2"/>
          <p:cNvPicPr>
            <a:picLocks noChangeAspect="1" noChangeArrowheads="1"/>
          </p:cNvPicPr>
          <p:nvPr/>
        </p:nvPicPr>
        <p:blipFill>
          <a:blip r:embed="rId2" cstate="print"/>
          <a:srcRect/>
          <a:stretch>
            <a:fillRect/>
          </a:stretch>
        </p:blipFill>
        <p:spPr bwMode="auto">
          <a:xfrm>
            <a:off x="6781800" y="2209800"/>
            <a:ext cx="2141415" cy="2609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80">
                                          <p:stCondLst>
                                            <p:cond delay="0"/>
                                          </p:stCondLst>
                                        </p:cTn>
                                        <p:tgtEl>
                                          <p:spTgt spid="5">
                                            <p:txEl>
                                              <p:pRg st="2" end="2"/>
                                            </p:txEl>
                                          </p:spTgt>
                                        </p:tgtEl>
                                      </p:cBhvr>
                                    </p:animEffect>
                                    <p:anim calcmode="lin" valueType="num">
                                      <p:cBhvr>
                                        <p:cTn id="4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2" end="2"/>
                                            </p:txEl>
                                          </p:spTgt>
                                        </p:tgtEl>
                                      </p:cBhvr>
                                      <p:to x="100000" y="60000"/>
                                    </p:animScale>
                                    <p:animScale>
                                      <p:cBhvr>
                                        <p:cTn id="50" dur="166" decel="50000">
                                          <p:stCondLst>
                                            <p:cond delay="676"/>
                                          </p:stCondLst>
                                        </p:cTn>
                                        <p:tgtEl>
                                          <p:spTgt spid="5">
                                            <p:txEl>
                                              <p:pRg st="2" end="2"/>
                                            </p:txEl>
                                          </p:spTgt>
                                        </p:tgtEl>
                                      </p:cBhvr>
                                      <p:to x="100000" y="100000"/>
                                    </p:animScale>
                                    <p:animScale>
                                      <p:cBhvr>
                                        <p:cTn id="51" dur="26">
                                          <p:stCondLst>
                                            <p:cond delay="1312"/>
                                          </p:stCondLst>
                                        </p:cTn>
                                        <p:tgtEl>
                                          <p:spTgt spid="5">
                                            <p:txEl>
                                              <p:pRg st="2" end="2"/>
                                            </p:txEl>
                                          </p:spTgt>
                                        </p:tgtEl>
                                      </p:cBhvr>
                                      <p:to x="100000" y="80000"/>
                                    </p:animScale>
                                    <p:animScale>
                                      <p:cBhvr>
                                        <p:cTn id="52" dur="166" decel="50000">
                                          <p:stCondLst>
                                            <p:cond delay="1338"/>
                                          </p:stCondLst>
                                        </p:cTn>
                                        <p:tgtEl>
                                          <p:spTgt spid="5">
                                            <p:txEl>
                                              <p:pRg st="2" end="2"/>
                                            </p:txEl>
                                          </p:spTgt>
                                        </p:tgtEl>
                                      </p:cBhvr>
                                      <p:to x="100000" y="100000"/>
                                    </p:animScale>
                                    <p:animScale>
                                      <p:cBhvr>
                                        <p:cTn id="53" dur="26">
                                          <p:stCondLst>
                                            <p:cond delay="1642"/>
                                          </p:stCondLst>
                                        </p:cTn>
                                        <p:tgtEl>
                                          <p:spTgt spid="5">
                                            <p:txEl>
                                              <p:pRg st="2" end="2"/>
                                            </p:txEl>
                                          </p:spTgt>
                                        </p:tgtEl>
                                      </p:cBhvr>
                                      <p:to x="100000" y="90000"/>
                                    </p:animScale>
                                    <p:animScale>
                                      <p:cBhvr>
                                        <p:cTn id="54" dur="166" decel="50000">
                                          <p:stCondLst>
                                            <p:cond delay="1668"/>
                                          </p:stCondLst>
                                        </p:cTn>
                                        <p:tgtEl>
                                          <p:spTgt spid="5">
                                            <p:txEl>
                                              <p:pRg st="2" end="2"/>
                                            </p:txEl>
                                          </p:spTgt>
                                        </p:tgtEl>
                                      </p:cBhvr>
                                      <p:to x="100000" y="100000"/>
                                    </p:animScale>
                                    <p:animScale>
                                      <p:cBhvr>
                                        <p:cTn id="55" dur="26">
                                          <p:stCondLst>
                                            <p:cond delay="1808"/>
                                          </p:stCondLst>
                                        </p:cTn>
                                        <p:tgtEl>
                                          <p:spTgt spid="5">
                                            <p:txEl>
                                              <p:pRg st="2" end="2"/>
                                            </p:txEl>
                                          </p:spTgt>
                                        </p:tgtEl>
                                      </p:cBhvr>
                                      <p:to x="100000" y="95000"/>
                                    </p:animScale>
                                    <p:animScale>
                                      <p:cBhvr>
                                        <p:cTn id="56" dur="166" decel="50000">
                                          <p:stCondLst>
                                            <p:cond delay="1834"/>
                                          </p:stCondLst>
                                        </p:cTn>
                                        <p:tgtEl>
                                          <p:spTgt spid="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ipe(down)">
                                      <p:cBhvr>
                                        <p:cTn id="61" dur="580">
                                          <p:stCondLst>
                                            <p:cond delay="0"/>
                                          </p:stCondLst>
                                        </p:cTn>
                                        <p:tgtEl>
                                          <p:spTgt spid="5">
                                            <p:txEl>
                                              <p:pRg st="3" end="3"/>
                                            </p:txEl>
                                          </p:spTgt>
                                        </p:tgtEl>
                                      </p:cBhvr>
                                    </p:animEffect>
                                    <p:anim calcmode="lin" valueType="num">
                                      <p:cBhvr>
                                        <p:cTn id="6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3" end="3"/>
                                            </p:txEl>
                                          </p:spTgt>
                                        </p:tgtEl>
                                      </p:cBhvr>
                                      <p:to x="100000" y="60000"/>
                                    </p:animScale>
                                    <p:animScale>
                                      <p:cBhvr>
                                        <p:cTn id="68" dur="166" decel="50000">
                                          <p:stCondLst>
                                            <p:cond delay="676"/>
                                          </p:stCondLst>
                                        </p:cTn>
                                        <p:tgtEl>
                                          <p:spTgt spid="5">
                                            <p:txEl>
                                              <p:pRg st="3" end="3"/>
                                            </p:txEl>
                                          </p:spTgt>
                                        </p:tgtEl>
                                      </p:cBhvr>
                                      <p:to x="100000" y="100000"/>
                                    </p:animScale>
                                    <p:animScale>
                                      <p:cBhvr>
                                        <p:cTn id="69" dur="26">
                                          <p:stCondLst>
                                            <p:cond delay="1312"/>
                                          </p:stCondLst>
                                        </p:cTn>
                                        <p:tgtEl>
                                          <p:spTgt spid="5">
                                            <p:txEl>
                                              <p:pRg st="3" end="3"/>
                                            </p:txEl>
                                          </p:spTgt>
                                        </p:tgtEl>
                                      </p:cBhvr>
                                      <p:to x="100000" y="80000"/>
                                    </p:animScale>
                                    <p:animScale>
                                      <p:cBhvr>
                                        <p:cTn id="70" dur="166" decel="50000">
                                          <p:stCondLst>
                                            <p:cond delay="1338"/>
                                          </p:stCondLst>
                                        </p:cTn>
                                        <p:tgtEl>
                                          <p:spTgt spid="5">
                                            <p:txEl>
                                              <p:pRg st="3" end="3"/>
                                            </p:txEl>
                                          </p:spTgt>
                                        </p:tgtEl>
                                      </p:cBhvr>
                                      <p:to x="100000" y="100000"/>
                                    </p:animScale>
                                    <p:animScale>
                                      <p:cBhvr>
                                        <p:cTn id="71" dur="26">
                                          <p:stCondLst>
                                            <p:cond delay="1642"/>
                                          </p:stCondLst>
                                        </p:cTn>
                                        <p:tgtEl>
                                          <p:spTgt spid="5">
                                            <p:txEl>
                                              <p:pRg st="3" end="3"/>
                                            </p:txEl>
                                          </p:spTgt>
                                        </p:tgtEl>
                                      </p:cBhvr>
                                      <p:to x="100000" y="90000"/>
                                    </p:animScale>
                                    <p:animScale>
                                      <p:cBhvr>
                                        <p:cTn id="72" dur="166" decel="50000">
                                          <p:stCondLst>
                                            <p:cond delay="1668"/>
                                          </p:stCondLst>
                                        </p:cTn>
                                        <p:tgtEl>
                                          <p:spTgt spid="5">
                                            <p:txEl>
                                              <p:pRg st="3" end="3"/>
                                            </p:txEl>
                                          </p:spTgt>
                                        </p:tgtEl>
                                      </p:cBhvr>
                                      <p:to x="100000" y="100000"/>
                                    </p:animScale>
                                    <p:animScale>
                                      <p:cBhvr>
                                        <p:cTn id="73" dur="26">
                                          <p:stCondLst>
                                            <p:cond delay="1808"/>
                                          </p:stCondLst>
                                        </p:cTn>
                                        <p:tgtEl>
                                          <p:spTgt spid="5">
                                            <p:txEl>
                                              <p:pRg st="3" end="3"/>
                                            </p:txEl>
                                          </p:spTgt>
                                        </p:tgtEl>
                                      </p:cBhvr>
                                      <p:to x="100000" y="95000"/>
                                    </p:animScale>
                                    <p:animScale>
                                      <p:cBhvr>
                                        <p:cTn id="74" dur="166" decel="50000">
                                          <p:stCondLst>
                                            <p:cond delay="1834"/>
                                          </p:stCondLst>
                                        </p:cTn>
                                        <p:tgtEl>
                                          <p:spTgt spid="5">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80">
                                          <p:stCondLst>
                                            <p:cond delay="0"/>
                                          </p:stCondLst>
                                        </p:cTn>
                                        <p:tgtEl>
                                          <p:spTgt spid="5">
                                            <p:txEl>
                                              <p:pRg st="4" end="4"/>
                                            </p:txEl>
                                          </p:spTgt>
                                        </p:tgtEl>
                                      </p:cBhvr>
                                    </p:animEffect>
                                    <p:anim calcmode="lin" valueType="num">
                                      <p:cBhvr>
                                        <p:cTn id="8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4" end="4"/>
                                            </p:txEl>
                                          </p:spTgt>
                                        </p:tgtEl>
                                      </p:cBhvr>
                                      <p:to x="100000" y="60000"/>
                                    </p:animScale>
                                    <p:animScale>
                                      <p:cBhvr>
                                        <p:cTn id="86" dur="166" decel="50000">
                                          <p:stCondLst>
                                            <p:cond delay="676"/>
                                          </p:stCondLst>
                                        </p:cTn>
                                        <p:tgtEl>
                                          <p:spTgt spid="5">
                                            <p:txEl>
                                              <p:pRg st="4" end="4"/>
                                            </p:txEl>
                                          </p:spTgt>
                                        </p:tgtEl>
                                      </p:cBhvr>
                                      <p:to x="100000" y="100000"/>
                                    </p:animScale>
                                    <p:animScale>
                                      <p:cBhvr>
                                        <p:cTn id="87" dur="26">
                                          <p:stCondLst>
                                            <p:cond delay="1312"/>
                                          </p:stCondLst>
                                        </p:cTn>
                                        <p:tgtEl>
                                          <p:spTgt spid="5">
                                            <p:txEl>
                                              <p:pRg st="4" end="4"/>
                                            </p:txEl>
                                          </p:spTgt>
                                        </p:tgtEl>
                                      </p:cBhvr>
                                      <p:to x="100000" y="80000"/>
                                    </p:animScale>
                                    <p:animScale>
                                      <p:cBhvr>
                                        <p:cTn id="88" dur="166" decel="50000">
                                          <p:stCondLst>
                                            <p:cond delay="1338"/>
                                          </p:stCondLst>
                                        </p:cTn>
                                        <p:tgtEl>
                                          <p:spTgt spid="5">
                                            <p:txEl>
                                              <p:pRg st="4" end="4"/>
                                            </p:txEl>
                                          </p:spTgt>
                                        </p:tgtEl>
                                      </p:cBhvr>
                                      <p:to x="100000" y="100000"/>
                                    </p:animScale>
                                    <p:animScale>
                                      <p:cBhvr>
                                        <p:cTn id="89" dur="26">
                                          <p:stCondLst>
                                            <p:cond delay="1642"/>
                                          </p:stCondLst>
                                        </p:cTn>
                                        <p:tgtEl>
                                          <p:spTgt spid="5">
                                            <p:txEl>
                                              <p:pRg st="4" end="4"/>
                                            </p:txEl>
                                          </p:spTgt>
                                        </p:tgtEl>
                                      </p:cBhvr>
                                      <p:to x="100000" y="90000"/>
                                    </p:animScale>
                                    <p:animScale>
                                      <p:cBhvr>
                                        <p:cTn id="90" dur="166" decel="50000">
                                          <p:stCondLst>
                                            <p:cond delay="1668"/>
                                          </p:stCondLst>
                                        </p:cTn>
                                        <p:tgtEl>
                                          <p:spTgt spid="5">
                                            <p:txEl>
                                              <p:pRg st="4" end="4"/>
                                            </p:txEl>
                                          </p:spTgt>
                                        </p:tgtEl>
                                      </p:cBhvr>
                                      <p:to x="100000" y="100000"/>
                                    </p:animScale>
                                    <p:animScale>
                                      <p:cBhvr>
                                        <p:cTn id="91" dur="26">
                                          <p:stCondLst>
                                            <p:cond delay="1808"/>
                                          </p:stCondLst>
                                        </p:cTn>
                                        <p:tgtEl>
                                          <p:spTgt spid="5">
                                            <p:txEl>
                                              <p:pRg st="4" end="4"/>
                                            </p:txEl>
                                          </p:spTgt>
                                        </p:tgtEl>
                                      </p:cBhvr>
                                      <p:to x="100000" y="95000"/>
                                    </p:animScale>
                                    <p:animScale>
                                      <p:cBhvr>
                                        <p:cTn id="92" dur="166" decel="50000">
                                          <p:stCondLst>
                                            <p:cond delay="1834"/>
                                          </p:stCondLst>
                                        </p:cTn>
                                        <p:tgtEl>
                                          <p:spTgt spid="5">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Effect transition="in" filter="wipe(down)">
                                      <p:cBhvr>
                                        <p:cTn id="97" dur="580">
                                          <p:stCondLst>
                                            <p:cond delay="0"/>
                                          </p:stCondLst>
                                        </p:cTn>
                                        <p:tgtEl>
                                          <p:spTgt spid="5">
                                            <p:txEl>
                                              <p:pRg st="5" end="5"/>
                                            </p:txEl>
                                          </p:spTgt>
                                        </p:tgtEl>
                                      </p:cBhvr>
                                    </p:animEffect>
                                    <p:anim calcmode="lin" valueType="num">
                                      <p:cBhvr>
                                        <p:cTn id="9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5" end="5"/>
                                            </p:txEl>
                                          </p:spTgt>
                                        </p:tgtEl>
                                      </p:cBhvr>
                                      <p:to x="100000" y="60000"/>
                                    </p:animScale>
                                    <p:animScale>
                                      <p:cBhvr>
                                        <p:cTn id="104" dur="166" decel="50000">
                                          <p:stCondLst>
                                            <p:cond delay="676"/>
                                          </p:stCondLst>
                                        </p:cTn>
                                        <p:tgtEl>
                                          <p:spTgt spid="5">
                                            <p:txEl>
                                              <p:pRg st="5" end="5"/>
                                            </p:txEl>
                                          </p:spTgt>
                                        </p:tgtEl>
                                      </p:cBhvr>
                                      <p:to x="100000" y="100000"/>
                                    </p:animScale>
                                    <p:animScale>
                                      <p:cBhvr>
                                        <p:cTn id="105" dur="26">
                                          <p:stCondLst>
                                            <p:cond delay="1312"/>
                                          </p:stCondLst>
                                        </p:cTn>
                                        <p:tgtEl>
                                          <p:spTgt spid="5">
                                            <p:txEl>
                                              <p:pRg st="5" end="5"/>
                                            </p:txEl>
                                          </p:spTgt>
                                        </p:tgtEl>
                                      </p:cBhvr>
                                      <p:to x="100000" y="80000"/>
                                    </p:animScale>
                                    <p:animScale>
                                      <p:cBhvr>
                                        <p:cTn id="106" dur="166" decel="50000">
                                          <p:stCondLst>
                                            <p:cond delay="1338"/>
                                          </p:stCondLst>
                                        </p:cTn>
                                        <p:tgtEl>
                                          <p:spTgt spid="5">
                                            <p:txEl>
                                              <p:pRg st="5" end="5"/>
                                            </p:txEl>
                                          </p:spTgt>
                                        </p:tgtEl>
                                      </p:cBhvr>
                                      <p:to x="100000" y="100000"/>
                                    </p:animScale>
                                    <p:animScale>
                                      <p:cBhvr>
                                        <p:cTn id="107" dur="26">
                                          <p:stCondLst>
                                            <p:cond delay="1642"/>
                                          </p:stCondLst>
                                        </p:cTn>
                                        <p:tgtEl>
                                          <p:spTgt spid="5">
                                            <p:txEl>
                                              <p:pRg st="5" end="5"/>
                                            </p:txEl>
                                          </p:spTgt>
                                        </p:tgtEl>
                                      </p:cBhvr>
                                      <p:to x="100000" y="90000"/>
                                    </p:animScale>
                                    <p:animScale>
                                      <p:cBhvr>
                                        <p:cTn id="108" dur="166" decel="50000">
                                          <p:stCondLst>
                                            <p:cond delay="1668"/>
                                          </p:stCondLst>
                                        </p:cTn>
                                        <p:tgtEl>
                                          <p:spTgt spid="5">
                                            <p:txEl>
                                              <p:pRg st="5" end="5"/>
                                            </p:txEl>
                                          </p:spTgt>
                                        </p:tgtEl>
                                      </p:cBhvr>
                                      <p:to x="100000" y="100000"/>
                                    </p:animScale>
                                    <p:animScale>
                                      <p:cBhvr>
                                        <p:cTn id="109" dur="26">
                                          <p:stCondLst>
                                            <p:cond delay="1808"/>
                                          </p:stCondLst>
                                        </p:cTn>
                                        <p:tgtEl>
                                          <p:spTgt spid="5">
                                            <p:txEl>
                                              <p:pRg st="5" end="5"/>
                                            </p:txEl>
                                          </p:spTgt>
                                        </p:tgtEl>
                                      </p:cBhvr>
                                      <p:to x="100000" y="95000"/>
                                    </p:animScale>
                                    <p:animScale>
                                      <p:cBhvr>
                                        <p:cTn id="110"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Rotating Crops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Crop rotation: switching crops each year to avoid depleting the soil</a:t>
            </a:r>
          </a:p>
          <a:p>
            <a:r>
              <a:rPr lang="en-US" dirty="0" smtClean="0">
                <a:solidFill>
                  <a:schemeClr val="bg1"/>
                </a:solidFill>
              </a:rPr>
              <a:t>Livestock breeders allow only the best to breed, improve food quality</a:t>
            </a:r>
            <a:endParaRPr lang="en-US"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Why the Industrial Revolution </a:t>
            </a:r>
            <a:br>
              <a:rPr lang="en-US" dirty="0" smtClean="0">
                <a:solidFill>
                  <a:srgbClr val="FFC000"/>
                </a:solidFill>
              </a:rPr>
            </a:br>
            <a:r>
              <a:rPr lang="en-US" dirty="0" smtClean="0">
                <a:solidFill>
                  <a:srgbClr val="FFC000"/>
                </a:solidFill>
              </a:rPr>
              <a:t>Began in England</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chemeClr val="bg1"/>
                </a:solidFill>
              </a:rPr>
              <a:t>Industrialization: move to machine production of goods</a:t>
            </a:r>
          </a:p>
          <a:p>
            <a:r>
              <a:rPr lang="en-US" dirty="0" smtClean="0">
                <a:solidFill>
                  <a:schemeClr val="bg1"/>
                </a:solidFill>
              </a:rPr>
              <a:t>Britain has natural resources –coal, iron, rivers, harbors</a:t>
            </a:r>
          </a:p>
          <a:p>
            <a:r>
              <a:rPr lang="en-US" dirty="0" smtClean="0">
                <a:solidFill>
                  <a:schemeClr val="bg1"/>
                </a:solidFill>
              </a:rPr>
              <a:t>Expanding economy in Britain encourages investment</a:t>
            </a:r>
          </a:p>
          <a:p>
            <a:r>
              <a:rPr lang="en-US" dirty="0" smtClean="0">
                <a:solidFill>
                  <a:schemeClr val="bg1"/>
                </a:solidFill>
              </a:rPr>
              <a:t>Britain has all needed factors of production     –land, labor, capital</a:t>
            </a:r>
            <a:endParaRPr lang="en-US"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P0300011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6C9B8A-BDE0-446A-B797-716FA7D63E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TP030001131</Template>
  <TotalTime>280</TotalTime>
  <Words>1563</Words>
  <Application>Microsoft Office PowerPoint</Application>
  <PresentationFormat>On-screen Show (4:3)</PresentationFormat>
  <Paragraphs>191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TP030001131</vt:lpstr>
      <vt:lpstr>The Industrial Revolution 1700-1900</vt:lpstr>
      <vt:lpstr>What comes to mind?</vt:lpstr>
      <vt:lpstr>Interact with History</vt:lpstr>
      <vt:lpstr>Industrial Revolution</vt:lpstr>
      <vt:lpstr>Respond to the Following:</vt:lpstr>
      <vt:lpstr>The Beginnings of Industrialization</vt:lpstr>
      <vt:lpstr>New Ways of Working</vt:lpstr>
      <vt:lpstr>Rotating Crops</vt:lpstr>
      <vt:lpstr>Why the Industrial Revolution  Began in England</vt:lpstr>
      <vt:lpstr>Changes in the Textile Industry</vt:lpstr>
      <vt:lpstr>Improvements in Transportation</vt:lpstr>
      <vt:lpstr>The Railway Age Begins</vt:lpstr>
      <vt:lpstr>Industrialization</vt:lpstr>
      <vt:lpstr>Industrialization Changes Life</vt:lpstr>
      <vt:lpstr>Living Conditions</vt:lpstr>
      <vt:lpstr>Working Conditions </vt:lpstr>
      <vt:lpstr>Class Tension Grows</vt:lpstr>
      <vt:lpstr>Positive-Immediate Benefits</vt:lpstr>
      <vt:lpstr>Industrialization Spreads</vt:lpstr>
      <vt:lpstr>Industrialization in the United States </vt:lpstr>
      <vt:lpstr>Industrialization in the United States</vt:lpstr>
      <vt:lpstr>Continental Europe Industrializes</vt:lpstr>
      <vt:lpstr>Continental Europe Industrializes</vt:lpstr>
      <vt:lpstr>The Impact of Industrialization</vt:lpstr>
      <vt:lpstr>Reforming the  Industrial World</vt:lpstr>
      <vt:lpstr>Laissez-faire Economics</vt:lpstr>
      <vt:lpstr>The Economists of Capitalism</vt:lpstr>
      <vt:lpstr>The Rise of Socialism </vt:lpstr>
      <vt:lpstr>Marxism: Radical Socialism</vt:lpstr>
      <vt:lpstr>The Future According to Marx</vt:lpstr>
      <vt:lpstr>Labor Unions and Reform Laws</vt:lpstr>
      <vt:lpstr>Reform Laws</vt:lpstr>
      <vt:lpstr>The Reform Movement Spreads</vt:lpstr>
      <vt:lpstr>Reforms Spread to Many Areas of Life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 1700-1900</dc:title>
  <dc:creator>KAISER</dc:creator>
  <cp:lastModifiedBy>mfcsd</cp:lastModifiedBy>
  <cp:revision>21</cp:revision>
  <dcterms:created xsi:type="dcterms:W3CDTF">2011-11-29T01:22:35Z</dcterms:created>
  <dcterms:modified xsi:type="dcterms:W3CDTF">2015-09-24T18:00:46Z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TC300011319990</vt:lpwstr>
  </property>
</Properties>
</file>